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6858000" type="screen4x3"/>
  <p:notesSz cx="6797675" cy="9928225"/>
  <p:embeddedFontLst>
    <p:embeddedFont>
      <p:font typeface="Federo" panose="020B0604020202020204" charset="0"/>
      <p:regular r:id="rId48"/>
    </p:embeddedFont>
    <p:embeddedFont>
      <p:font typeface="Verdana" panose="020B060403050404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jYxbvp8BdsTgdiW2J+VF/yCxpg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D09E93-9DDA-4259-A968-8919FE6D1DBF}">
  <a:tblStyle styleId="{B0D09E93-9DDA-4259-A968-8919FE6D1DB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customschemas.google.com/relationships/presentationmetadata" Target="meta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0" y="812520"/>
            <a:ext cx="0" cy="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s-ES" sz="1400" b="0" i="0" u="none" strike="noStrike" cap="none">
                <a:solidFill>
                  <a:srgbClr val="000000"/>
                </a:solidFill>
                <a:latin typeface="Times New Roman"/>
                <a:ea typeface="Times New Roman"/>
                <a:cs typeface="Times New Roman"/>
                <a:sym typeface="Times New Roman"/>
              </a:rPr>
              <a:t>‹Nº›</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AF_3_6anos_docentes.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o.int/healthpromotion/conferences/8gchp/8gchp_helsinki_statemen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vejecimiento.csic.es/documentacion/biblioteca/registro.htm?id=5970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scbs.gob.es/profesionales/saludPublica/prevPromocion/promocion/desigualdadSalud/jornadaPresent_Guia2012/docs/Guia_metodologica_Equidad_EPA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scbs.gob.es/profesionales/saludPublica/prevPromocion/promocion/desigualdadSalud/jornadaPresent_Guia2012/docs/Guia_metodologica_Equidad_EPAs.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AF_3_6anos_docente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_implementacion_local.pdf" TargetMode="External"/><Relationship Id="rId7" Type="http://schemas.openxmlformats.org/officeDocument/2006/relationships/hyperlink" Target="https://www.mscbs.gob.es/profesionales/saludPublica/prevPromocion/Estrategia/Paso3_Avanzando_Implementacion.htm"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Implementacion_Local.htm" TargetMode="External"/><Relationship Id="rId5" Type="http://schemas.openxmlformats.org/officeDocument/2006/relationships/hyperlink" Target="https://www.mscbs.gob.es/profesionales/saludPublica/prevPromocion/Estrategia/PlanCapacitacion/Curso_SaludLocal.htm" TargetMode="External"/><Relationship Id="rId4" Type="http://schemas.openxmlformats.org/officeDocument/2006/relationships/hyperlink" Target="https://localizasalud.mscbs.es/maparecursos/main/Menu.acti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e.es/dynt3/inebase/es/index.htm?padre=517&amp;capsel=52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ne.es/dynt3/inebase/es/index.htm?type=pcaxis&amp;file=pcaxis&amp;path=/t20/e245/p05//a2019"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Implementacion_Local_Herramientas.ht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docs/ImplementacionLocal/Redes_comunitarias_en_la_crisis_de_COVID-19.pdf" TargetMode="External"/><Relationship Id="rId5" Type="http://schemas.openxmlformats.org/officeDocument/2006/relationships/hyperlink" Target="https://www.mscbs.gob.es/profesionales/saludPublica/prevPromocion/Estrategia/docs/FragilidadyCaidas_GuiaAF.pdf" TargetMode="External"/><Relationship Id="rId4" Type="http://schemas.openxmlformats.org/officeDocument/2006/relationships/hyperlink" Target="https://www.mscbs.gob.es/profesionales/saludPublica/prevPromocion/Estrategia/docs/ImplementacionLocal/Ciudad_urbanismo_y_salud.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Recomendaciones_ActivFisica.htm" TargetMode="External"/><Relationship Id="rId7" Type="http://schemas.openxmlformats.org/officeDocument/2006/relationships/hyperlink" Target="https://www.mscbs.gob.es/profesionales/saludPublica/prevPromocion/Estrategia/docs/ParentalidadPositiva/Diptico_ParentalidadPositiva.pdf"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Materiales_EstilosdeVidaSaludable.htm" TargetMode="External"/><Relationship Id="rId5" Type="http://schemas.openxmlformats.org/officeDocument/2006/relationships/hyperlink" Target="https://www.mscbs.gob.es/profesionales/saludPublica/prevPromocion/Estrategia/docs/FolletosTodos_EstilosdeVidaSaludable.pdf" TargetMode="External"/><Relationship Id="rId4" Type="http://schemas.openxmlformats.org/officeDocument/2006/relationships/hyperlink" Target="https://estilosdevidasaludable.sanidad.gob.e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estrategiaPromocionyPrevencion.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917575" y="744538"/>
            <a:ext cx="4964113"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1:notes"/>
          <p:cNvSpPr/>
          <p:nvPr/>
        </p:nvSpPr>
        <p:spPr>
          <a:xfrm>
            <a:off x="679680" y="4716360"/>
            <a:ext cx="5438160" cy="446688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1:notes"/>
          <p:cNvSpPr/>
          <p:nvPr/>
        </p:nvSpPr>
        <p:spPr>
          <a:xfrm>
            <a:off x="3852000" y="9429840"/>
            <a:ext cx="2945160" cy="49500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s-ES" sz="1100" b="0" i="0" u="none" strike="noStrike" cap="none">
                <a:solidFill>
                  <a:srgbClr val="000000"/>
                </a:solidFill>
                <a:latin typeface="Arial"/>
                <a:ea typeface="Arial"/>
                <a:cs typeface="Arial"/>
                <a:sym typeface="Arial"/>
              </a:rPr>
              <a:t>1</a:t>
            </a:fld>
            <a:endParaRPr sz="1100" b="0" i="0" u="none" strike="noStrike" cap="none">
              <a:solidFill>
                <a:srgbClr val="000000"/>
              </a:solidFill>
              <a:latin typeface="Arial"/>
              <a:ea typeface="Arial"/>
              <a:cs typeface="Arial"/>
              <a:sym typeface="Arial"/>
            </a:endParaRPr>
          </a:p>
        </p:txBody>
      </p:sp>
      <p:sp>
        <p:nvSpPr>
          <p:cNvPr id="63" name="Google Shape;63;p1: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800"/>
              <a:buNone/>
            </a:pPr>
            <a:endParaRPr sz="1800" b="0"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i="0" u="none" strike="noStrike" cap="none">
                <a:solidFill>
                  <a:srgbClr val="000000"/>
                </a:solidFill>
                <a:latin typeface="Times New Roman"/>
                <a:ea typeface="Times New Roman"/>
                <a:cs typeface="Times New Roman"/>
                <a:sym typeface="Times New Roman"/>
              </a:rPr>
              <a:t>10</a:t>
            </a:fld>
            <a:endParaRPr sz="1200" b="0" i="0" u="none" strike="noStrike" cap="none">
              <a:solidFill>
                <a:srgbClr val="000000"/>
              </a:solidFill>
              <a:latin typeface="Times New Roman"/>
              <a:ea typeface="Times New Roman"/>
              <a:cs typeface="Times New Roman"/>
              <a:sym typeface="Times New Roman"/>
            </a:endParaRPr>
          </a:p>
        </p:txBody>
      </p:sp>
      <p:sp>
        <p:nvSpPr>
          <p:cNvPr id="248" name="Google Shape;248;p11: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11: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Intervenciones seleccionadas para la acción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AutoNum type="arabicPeriod"/>
            </a:pPr>
            <a:r>
              <a:rPr lang="es-ES" sz="2000" b="0" strike="noStrike">
                <a:solidFill>
                  <a:srgbClr val="000000"/>
                </a:solidFill>
                <a:latin typeface="Arial"/>
                <a:ea typeface="Arial"/>
                <a:cs typeface="Arial"/>
                <a:sym typeface="Arial"/>
              </a:rPr>
              <a:t>En el entorno sanitario:</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Estas intervenciones son: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en atención primaria vinculado a recursos comunitarios en la población infantil,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durante el embarazo y la lactancia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programa de parentalidad positiva, para promover el bienestar emocional en la población infantil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en atención primaria vinculado a recursos comunitarios en población mayor de 50 años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cribado de fragilidad y atención multifactorial a la persona mayor</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En esta Estrategia se está avanzando, por tanto, en la intervención integral en salud, afianzando las intervenciones en prevención primaria y promoción de la salud, reforzando estas intervenciones en atención primaria con carácter universal y promoviendo las intervenciones comunitarias y su coordinación en los diferentes entornos (sanitario, social, educativo y comunitario). Siempre en base a los principios rectores de integralidad, evidencia científica, cohesión, participación, evaluación, salud en todas las políticas y equidad.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2. En el entorno educativo:</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En cuanto al trabajo conjunto con el entorno educativo, pretende reforzar las intervenciones de manera armonizada y universal en dos ámbitos concretos: la actividad física y alimentación saludable, y el bienestar y salud emocional.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Uno de los objetivos operativos de la Estrategia para el entorno escolar es promover la actividad física en escuelas infantiles y centros de primaria y secundaria para que los menores alcancen las recomendaciones de tipo, intensidad y frecuencia de actividad física según su tramo de edad promoviendo las siguientes medidas: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1" strike="noStrike">
                <a:solidFill>
                  <a:srgbClr val="000000"/>
                </a:solidFill>
                <a:latin typeface="Arial"/>
                <a:ea typeface="Arial"/>
                <a:cs typeface="Arial"/>
                <a:sym typeface="Arial"/>
              </a:rPr>
              <a:t>Romper los tiempos en actitud sedentaria en la escuela mediante “descansos activos” - DAME 10</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0" strike="noStrike">
                <a:solidFill>
                  <a:srgbClr val="000000"/>
                </a:solidFill>
                <a:latin typeface="Arial"/>
                <a:ea typeface="Arial"/>
                <a:cs typeface="Arial"/>
                <a:sym typeface="Arial"/>
              </a:rPr>
              <a:t>DAME 10 (Descansos Activos Mediante Ejercicio) es un material didáctico que propone una serie de actividades físicas de 5-10 minutos de duración diseñadas para desarrollar en el aula, durante el horario lectivo, por el profesor tutor o especialista sin apenas material específico y de una manera sencilla, divertida y significativa para el alumnado, con el objetivo claro de reducir el tiempo en actitud sedentaria durante la jornada escolar. Son actividades divertidas y que a la vez trabajan contenidos curriculares de todas las áreas de conocimiento desde 2º ciclo de educación infantil hasta el último curso de primaria y un póster dirigido a primer curso de secundaria.</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1" strike="noStrike">
                <a:solidFill>
                  <a:srgbClr val="000000"/>
                </a:solidFill>
                <a:latin typeface="Arial"/>
                <a:ea typeface="Arial"/>
                <a:cs typeface="Arial"/>
                <a:sym typeface="Arial"/>
              </a:rPr>
              <a:t>Aumentar la intensidad de las actividades físicas realizadas en la asignatura de Educación Física mediante “Unidades Didácticas Activas” - UDAs</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0" strike="noStrike">
                <a:solidFill>
                  <a:srgbClr val="000000"/>
                </a:solidFill>
                <a:latin typeface="Arial"/>
                <a:ea typeface="Arial"/>
                <a:cs typeface="Arial"/>
                <a:sym typeface="Arial"/>
              </a:rPr>
              <a:t>UDAs (Unidades Didácticas Activas) es un material didáctico desarrollado por profesorado especialista en la materia y orientado a aumentar el porcentaje de actividad física de intensidad moderada a vigorosa durante las clases de educación física a al menos un 50% de la duración de la clase (Educación Primaria y Educación Secundaria Obligatoria) con el fin de acercarse a las recomendaciones internacionales de actividad física en niños y adolescentes; estos materiales han sido diseñado para ajustarse a los contenidos curriculares de cada curso y etapa a la vez que favorece el desarrollo y adquisición de las Competencias Clave establecidas en la legislación educativa vigente.</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0" strike="noStrike">
                <a:solidFill>
                  <a:srgbClr val="000000"/>
                </a:solidFill>
                <a:latin typeface="Arial"/>
                <a:ea typeface="Arial"/>
                <a:cs typeface="Arial"/>
                <a:sym typeface="Arial"/>
              </a:rPr>
              <a:t>Para ello se han realizado 10 Unidades Didácticas Activas (UDAs). </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1" strike="noStrike">
                <a:solidFill>
                  <a:srgbClr val="000000"/>
                </a:solidFill>
                <a:latin typeface="Arial"/>
                <a:ea typeface="Arial"/>
                <a:cs typeface="Arial"/>
                <a:sym typeface="Arial"/>
              </a:rPr>
              <a:t>Fortalecer las competencias sobre estimulación motriz temprana en la primera infancia</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Actividad Física y Salud de 3 a 6 años. Guía para docentes de Educación Infantil. </a:t>
            </a:r>
            <a:r>
              <a:rPr lang="es-ES" sz="800" b="0" strike="noStrike">
                <a:solidFill>
                  <a:srgbClr val="000000"/>
                </a:solidFill>
                <a:latin typeface="Arial"/>
                <a:ea typeface="Arial"/>
                <a:cs typeface="Arial"/>
                <a:sym typeface="Arial"/>
              </a:rPr>
              <a:t>Manual teórico-práctico de apoyo al profesorado de Educación Infantil que imparte contenidos relacionados con la motricidad como primer eslabón en la promoción de la actividad física y salud en la escuela.  </a:t>
            </a:r>
            <a:br>
              <a:rPr lang="es-ES" sz="800"/>
            </a:br>
            <a:r>
              <a:rPr lang="es-ES" sz="800" b="0" strike="noStrike">
                <a:solidFill>
                  <a:srgbClr val="000000"/>
                </a:solidFill>
                <a:latin typeface="Arial"/>
                <a:ea typeface="Arial"/>
                <a:cs typeface="Arial"/>
                <a:sym typeface="Arial"/>
              </a:rPr>
              <a:t>Los estilos de vida comienzan a adquirirse en los primeros años de vida, por ello la edad de 3 a 6 años es un periodo crítico. La evidencia muestra que los estilos de vida adquiridos en este periodo continúan en edades posteriores.</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1" strike="noStrike">
                <a:solidFill>
                  <a:srgbClr val="000000"/>
                </a:solidFill>
                <a:latin typeface="Arial"/>
                <a:ea typeface="Arial"/>
                <a:cs typeface="Arial"/>
                <a:sym typeface="Arial"/>
              </a:rPr>
              <a:t>Actividad Física y Salud de 3 a 6 años. Guía para padres, madres y otras figuras parentales (próximamente).</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800"/>
              <a:buFont typeface="Arial"/>
              <a:buNone/>
            </a:pPr>
            <a:r>
              <a:rPr lang="es-ES" sz="800" b="1" strike="noStrike">
                <a:solidFill>
                  <a:srgbClr val="000000"/>
                </a:solidFill>
                <a:latin typeface="Arial"/>
                <a:ea typeface="Arial"/>
                <a:cs typeface="Arial"/>
                <a:sym typeface="Arial"/>
              </a:rPr>
              <a:t>3. Entorno local</a:t>
            </a: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800"/>
              <a:buNone/>
            </a:pPr>
            <a:endParaRPr sz="8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1" strike="noStrike">
                <a:solidFill>
                  <a:srgbClr val="000000"/>
                </a:solidFill>
                <a:latin typeface="Arial"/>
                <a:ea typeface="Arial"/>
                <a:cs typeface="Arial"/>
                <a:sym typeface="Arial"/>
              </a:rPr>
              <a:t>• Implementación local de la Estrategia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Su objetivo será identificar, coordinar y potenciar los recursos comunitarios para la promoción de estilos de vida saludables, y facilitar las condiciones estructurales municipales para lograrlo. Se plantea un programa de adhesión voluntaria de los Ayuntamientos a la Estrategia con la constitución de mesas intersectoriales encargadas de la contextualización, desarrollo, coordinación, seguimiento y evaluación de la implementación de las intervenciones relacionadas en su territorio. Estas mesas intersectoriales contarán con participación ciudadana. Se establecerán mecanismos para facilitar la participación municipal, de acuerdo con la vocación universal de esta Estrategia.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Como elemento clave se plantea la realización de mapas online de recursos comunitarios para la promoción de la salud y prevención, a nivel local y por barrios o distritos de manera que, tanto la población de forma directa como los centros de atención primaria, conozcan los recursos comunitarios disponibles para la promoción de la actividad física, la alimentación saludable y el bienestar emocional, así como para la prevención del consumo de tabaco y consumo de riesgo de alcohol.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Se prevé incorporar también acciones concretas para potenciar y desarrollar estos recursos comunitarios como, por ejemplo, acciones en planificación urbana, transporte y movilidad, que promuevan entornos activos, saludables, sostenibles y seguros.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Hay que tener en cuenta que en la actualidad más del 40% de la población española vive en municipios y ciudades pertenecientes a la Red Española de Ciudades Saludables que cuentan con planes de salud local, u otros proyectos y que existen redes y proyectos autonómicos que potencian planes de desarrollo local integral que persiguen la mejora de las condiciones de vida, la salud y el bienestar con la acción y coordinación de políticas y recursos locales.Todos ellos ofrecen un marco de acción más amplio del que se contempla en esta estrategia, pero pueden incluir o reforzar, no obstante, las intervenciones priorizadas en esta estrategia, que está completamente alineada con la fase 6ª del proyecto European Healthy Cities de la Organización Mundial de la Salud.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Para facilitar el desarrollo, implementación y seguimiento de la implementación local en cada municipio que se adhiera a la Estrategia, se constituirá un grupo de trabajo a nivel estatal (GT 3) con la Red Española de Ciudades Saludables (RECS) y la Federación de Municipios y Provincias (FEMP), que elaborará un documento guía para la implementación local de la Estrategia. </a:t>
            </a:r>
            <a:endParaRPr sz="2000" b="0"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2: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12: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1000"/>
              <a:buFont typeface="Arial"/>
              <a:buNone/>
            </a:pPr>
            <a:r>
              <a:rPr lang="es-ES" sz="1000" b="0" strike="noStrike">
                <a:solidFill>
                  <a:srgbClr val="000000"/>
                </a:solidFill>
                <a:latin typeface="Arial"/>
                <a:ea typeface="Arial"/>
                <a:cs typeface="Arial"/>
                <a:sym typeface="Arial"/>
              </a:rPr>
              <a:t>El ámbito local se considera uno de los tres entornos esenciales (junto al educativo y el sanitario) para el desarrollo de la </a:t>
            </a:r>
            <a:r>
              <a:rPr lang="es-ES" sz="1000" b="0" i="1" strike="noStrike">
                <a:solidFill>
                  <a:srgbClr val="000000"/>
                </a:solidFill>
                <a:latin typeface="Arial"/>
                <a:ea typeface="Arial"/>
                <a:cs typeface="Arial"/>
                <a:sym typeface="Arial"/>
              </a:rPr>
              <a:t>Estrategia, y para el desarrollo de intervenciones por su proximidad a la ciudadanía. </a:t>
            </a:r>
            <a:endParaRPr sz="1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1000"/>
              <a:buFont typeface="Arial"/>
              <a:buNone/>
            </a:pPr>
            <a:r>
              <a:rPr lang="es-ES" sz="1000" b="0" strike="noStrike">
                <a:solidFill>
                  <a:srgbClr val="000000"/>
                </a:solidFill>
                <a:latin typeface="Arial"/>
                <a:ea typeface="Arial"/>
                <a:cs typeface="Arial"/>
                <a:sym typeface="Arial"/>
              </a:rPr>
              <a:t>Por ello se identifica la necesidad de establecer un plan de desarrollo local. Para ello se establece un grupo de trabajo para la implementación local de la EPSP formado por el MSSSI, CCAA, Entidades Locales, la FEMP y personas expertas de sociedades científicas. El principal resultado fue la guía para la implementación local. </a:t>
            </a:r>
            <a:endParaRPr sz="1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1000"/>
              <a:buFont typeface="Arial"/>
              <a:buNone/>
            </a:pPr>
            <a:r>
              <a:rPr lang="es-ES" sz="1000" b="0" strike="noStrike">
                <a:solidFill>
                  <a:srgbClr val="000000"/>
                </a:solidFill>
                <a:latin typeface="Arial"/>
                <a:ea typeface="Arial"/>
                <a:cs typeface="Arial"/>
                <a:sym typeface="Arial"/>
              </a:rPr>
              <a:t>Desde un marco de determinantes sociales de la salud y equidad, es indispensable trabajar con un enfoque de entornos saludables en el que el ámbito local cobra especial importancia.</a:t>
            </a:r>
            <a:endParaRPr sz="1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
        <p:nvSpPr>
          <p:cNvPr id="283" name="Google Shape;283;p12:notes"/>
          <p:cNvSpPr/>
          <p:nvPr/>
        </p:nvSpPr>
        <p:spPr>
          <a:xfrm>
            <a:off x="3851280" y="9429840"/>
            <a:ext cx="2944440" cy="49644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13: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2060"/>
              </a:buClr>
              <a:buSzPts val="1100"/>
              <a:buFont typeface="Arial"/>
              <a:buNone/>
            </a:pPr>
            <a:r>
              <a:rPr lang="es-ES" sz="1100" b="0" strike="noStrike">
                <a:solidFill>
                  <a:srgbClr val="002060"/>
                </a:solidFill>
                <a:latin typeface="Arial"/>
                <a:ea typeface="Arial"/>
                <a:cs typeface="Arial"/>
                <a:sym typeface="Arial"/>
              </a:rPr>
              <a:t>Salud en todas las políticas “Salud en todas las políticas es un planteamiento en el que las políticas públicas intersectoriales sistemáticamente tienen en cuenta las consecuencias para la salud de las decisiones, buscan sinergias y evitan los impactos perjudiciales en la salud, con el fin de mejorar la salud de la población y la equidad en salud” </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2060"/>
              </a:buClr>
              <a:buSzPts val="1100"/>
              <a:buFont typeface="Arial"/>
              <a:buNone/>
            </a:pPr>
            <a:r>
              <a:rPr lang="es-ES" sz="1100" b="0" i="1" strike="noStrike">
                <a:solidFill>
                  <a:srgbClr val="002060"/>
                </a:solidFill>
                <a:latin typeface="Arial"/>
                <a:ea typeface="Arial"/>
                <a:cs typeface="Arial"/>
                <a:sym typeface="Arial"/>
              </a:rPr>
              <a:t>Referencia:</a:t>
            </a:r>
            <a:r>
              <a:rPr lang="es-ES" sz="1100" b="0" strike="noStrike">
                <a:solidFill>
                  <a:srgbClr val="002060"/>
                </a:solidFill>
                <a:latin typeface="Arial"/>
                <a:ea typeface="Arial"/>
                <a:cs typeface="Arial"/>
                <a:sym typeface="Arial"/>
              </a:rPr>
              <a:t> </a:t>
            </a:r>
            <a:r>
              <a:rPr lang="es-ES" sz="1100" b="0" i="1" strike="noStrike">
                <a:solidFill>
                  <a:srgbClr val="002060"/>
                </a:solidFill>
                <a:latin typeface="Arial"/>
                <a:ea typeface="Arial"/>
                <a:cs typeface="Arial"/>
                <a:sym typeface="Arial"/>
              </a:rPr>
              <a:t>Conferencia de Helsinki, 2013. </a:t>
            </a:r>
            <a:r>
              <a:rPr lang="es-ES" sz="1100" b="0" i="1" strike="noStrike">
                <a:solidFill>
                  <a:srgbClr val="000000"/>
                </a:solidFill>
                <a:latin typeface="Arial"/>
                <a:ea typeface="Arial"/>
                <a:cs typeface="Arial"/>
                <a:sym typeface="Arial"/>
              </a:rPr>
              <a:t>Disponible en</a:t>
            </a:r>
            <a:r>
              <a:rPr lang="es-ES" sz="1100" b="0" strike="noStrike">
                <a:solidFill>
                  <a:srgbClr val="000000"/>
                </a:solidFill>
                <a:latin typeface="Arial"/>
                <a:ea typeface="Arial"/>
                <a:cs typeface="Arial"/>
                <a:sym typeface="Arial"/>
              </a:rPr>
              <a:t>: </a:t>
            </a: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https://www.who.int/healthpromotion/conferences/8gchp/8gchp_helsinki_statement.pdf</a:t>
            </a:r>
            <a:r>
              <a:rPr lang="es-ES" sz="1100" b="0" strike="noStrike">
                <a:solidFill>
                  <a:srgbClr val="000000"/>
                </a:solidFill>
                <a:latin typeface="Arial"/>
                <a:ea typeface="Arial"/>
                <a:cs typeface="Arial"/>
                <a:sym typeface="Arial"/>
              </a:rPr>
              <a:t> </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2060"/>
              </a:buClr>
              <a:buSzPts val="1100"/>
              <a:buFont typeface="Arial"/>
              <a:buNone/>
            </a:pPr>
            <a:r>
              <a:rPr lang="es-ES" sz="1100" b="0" strike="noStrike">
                <a:solidFill>
                  <a:srgbClr val="002060"/>
                </a:solidFill>
                <a:latin typeface="Arial"/>
                <a:ea typeface="Arial"/>
                <a:cs typeface="Arial"/>
                <a:sym typeface="Arial"/>
              </a:rPr>
              <a:t>Para posibilitar esta mejora de la salud y bienestar de la población, es </a:t>
            </a:r>
            <a:r>
              <a:rPr lang="es-ES" sz="1100" b="1" u="sng" strike="noStrike">
                <a:solidFill>
                  <a:srgbClr val="002060"/>
                </a:solidFill>
                <a:latin typeface="Arial"/>
                <a:ea typeface="Arial"/>
                <a:cs typeface="Arial"/>
                <a:sym typeface="Arial"/>
              </a:rPr>
              <a:t>necesaria la implicación y coordinación de sectores que desarrollan políticas y actividades con impacto en salud</a:t>
            </a:r>
            <a:r>
              <a:rPr lang="es-ES" sz="1100" b="1" strike="noStrike">
                <a:solidFill>
                  <a:srgbClr val="002060"/>
                </a:solidFill>
                <a:latin typeface="Arial"/>
                <a:ea typeface="Arial"/>
                <a:cs typeface="Arial"/>
                <a:sym typeface="Arial"/>
              </a:rPr>
              <a:t> </a:t>
            </a:r>
            <a:r>
              <a:rPr lang="es-ES" sz="1100" b="0" strike="noStrike">
                <a:solidFill>
                  <a:srgbClr val="002060"/>
                </a:solidFill>
                <a:latin typeface="Arial"/>
                <a:ea typeface="Arial"/>
                <a:cs typeface="Arial"/>
                <a:sym typeface="Arial"/>
              </a:rPr>
              <a:t>como educación, bienestar social, medioambiente, trabajo e inmigración, urbanismo y planificación del territorio, transporte y movilidad activa, o economía y hacienda.</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2060"/>
              </a:buClr>
              <a:buSzPts val="1100"/>
              <a:buFont typeface="Arial"/>
              <a:buNone/>
            </a:pPr>
            <a:r>
              <a:rPr lang="es-ES" sz="1100" b="0" strike="noStrike">
                <a:solidFill>
                  <a:srgbClr val="002060"/>
                </a:solidFill>
                <a:latin typeface="Arial"/>
                <a:ea typeface="Arial"/>
                <a:cs typeface="Arial"/>
                <a:sym typeface="Arial"/>
              </a:rPr>
              <a:t>Y es necesario que desde el entorno local </a:t>
            </a:r>
            <a:r>
              <a:rPr lang="es-ES" sz="1100" b="1" u="sng" strike="noStrike">
                <a:solidFill>
                  <a:srgbClr val="002060"/>
                </a:solidFill>
                <a:latin typeface="Arial"/>
                <a:ea typeface="Arial"/>
                <a:cs typeface="Arial"/>
                <a:sym typeface="Arial"/>
              </a:rPr>
              <a:t>trabajemos juntos</a:t>
            </a:r>
            <a:r>
              <a:rPr lang="es-ES" sz="1100" b="0" strike="noStrike">
                <a:solidFill>
                  <a:srgbClr val="002060"/>
                </a:solidFill>
                <a:latin typeface="Arial"/>
                <a:ea typeface="Arial"/>
                <a:cs typeface="Arial"/>
                <a:sym typeface="Arial"/>
              </a:rPr>
              <a:t>, articulando los mecanismos necesarios para participar en la mejora de nuestro municipio</a:t>
            </a:r>
            <a:endParaRPr sz="1100" b="0" strike="noStrike">
              <a:solidFill>
                <a:srgbClr val="000000"/>
              </a:solidFill>
              <a:latin typeface="Arial"/>
              <a:ea typeface="Arial"/>
              <a:cs typeface="Arial"/>
              <a:sym typeface="Arial"/>
            </a:endParaRPr>
          </a:p>
        </p:txBody>
      </p:sp>
      <p:sp>
        <p:nvSpPr>
          <p:cNvPr id="293" name="Google Shape;293;p13: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14: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Indicar las iniciativas que se han llevado a cabo en el municipio para mejorar la salud de la población. </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Estas iniciativas deberán referirse tanto a los cambios realizados en el sector salud como en los otros sectores. Se ponen ejemplos y un formato de cómo podría presentarse la información. Su municipio podrá adaptar este formato e incluir por ejemplo material audiovisual para completarla, etc.</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Repasar los objetivos  específicos de la Estrategia de Promoción de la Salud y Prevención puede ayudarle a revisar qué intervenciones se han llevado ya a cabo desde el municipio en esta línea:</a:t>
            </a:r>
            <a:endParaRPr sz="1100" b="0" strike="noStrike">
              <a:solidFill>
                <a:srgbClr val="000000"/>
              </a:solidFill>
              <a:latin typeface="Arial"/>
              <a:ea typeface="Arial"/>
              <a:cs typeface="Arial"/>
              <a:sym typeface="Arial"/>
            </a:endParaRPr>
          </a:p>
          <a:p>
            <a:pPr marL="4572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 así como entornos y conductas seguras en la población infantil mediante la coordinación de intervenciones integrales en los ámbitos sanitario, familiar, comunitario y educativo.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saludables durante el embarazo y el periodo de lactancia.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bienestar emocional en la población infantil.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envejecimiento activo y saludable en la población mayor de 50 años mediante la intervención integral sobre estilos de vida saludable, así como sobre los entornos y conductas seguras de manera coordinada entre los ámbitos sanitario y familiar-comunitario.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Prevenir el deterioro funcional y promover la salud y bienestar emocional en la población mayor de 70 años potenciando la coordinación de intervenciones integrales en los ámbitos sanitario, de servicios sociales y comunitario. </a:t>
            </a: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p:txBody>
      </p:sp>
      <p:sp>
        <p:nvSpPr>
          <p:cNvPr id="320" name="Google Shape;320;p14: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5: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Indicar las iniciativas que se han llevado a cabo en el municipio para mejorar la salud de la población. </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Estas iniciativas deberán referirse tanto a los cambios realizados en el sector salud como en los otros sectores. Se ponen ejemplos y un formato de cómo podría presentarse la información. Su municipio podrá adaptar este formato e incluir por ejemplo material audiovisual para completarla, etc.</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Repasar los objetivos  específicos de la Estrategia de Promoción de la Salud y Prevención puede ayudarle a revisar qué intervenciones se han llevado ya a cabo desde el municipio en esta línea:</a:t>
            </a:r>
            <a:endParaRPr sz="1100" b="0" strike="noStrike">
              <a:solidFill>
                <a:srgbClr val="000000"/>
              </a:solidFill>
              <a:latin typeface="Arial"/>
              <a:ea typeface="Arial"/>
              <a:cs typeface="Arial"/>
              <a:sym typeface="Arial"/>
            </a:endParaRPr>
          </a:p>
          <a:p>
            <a:pPr marL="4572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 así como entornos y conductas seguras en la población infantil mediante la coordinación de intervenciones integrales en los ámbitos sanitario, familiar, comunitario y educativo.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saludables durante el embarazo y el periodo de lactancia.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bienestar emocional en la población infantil.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envejecimiento activo y saludable en la población mayor de 50 años mediante la intervención integral sobre estilos de vida saludable, así como sobre los entornos y conductas seguras de manera coordinada entre los ámbitos sanitario y familiar-comunitario.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Prevenir el deterioro funcional y promover la salud y bienestar emocional en la población mayor de 70 años potenciando la coordinación de intervenciones integrales en los ámbitos sanitario, de servicios sociales y comunitario. </a:t>
            </a: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p:txBody>
      </p:sp>
      <p:sp>
        <p:nvSpPr>
          <p:cNvPr id="330" name="Google Shape;330;p15: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9c6934dabe_0_0:notes"/>
          <p:cNvSpPr>
            <a:spLocks noGrp="1" noRot="1" noChangeAspect="1"/>
          </p:cNvSpPr>
          <p:nvPr>
            <p:ph type="sldImg" idx="2"/>
          </p:nvPr>
        </p:nvSpPr>
        <p:spPr>
          <a:xfrm>
            <a:off x="917640" y="744480"/>
            <a:ext cx="496230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39c6934dabe_0_0:notes"/>
          <p:cNvSpPr txBox="1">
            <a:spLocks noGrp="1"/>
          </p:cNvSpPr>
          <p:nvPr>
            <p:ph type="body" idx="1"/>
          </p:nvPr>
        </p:nvSpPr>
        <p:spPr>
          <a:xfrm>
            <a:off x="679680" y="4716000"/>
            <a:ext cx="5437800" cy="4467300"/>
          </a:xfrm>
          <a:prstGeom prst="rect">
            <a:avLst/>
          </a:prstGeom>
          <a:noFill/>
          <a:ln>
            <a:noFill/>
          </a:ln>
        </p:spPr>
        <p:txBody>
          <a:bodyPr spcFirstLastPara="1" wrap="square" lIns="91425" tIns="45700" rIns="91425" bIns="45700" anchor="t" anchorCtr="0">
            <a:noAutofit/>
          </a:bodyPr>
          <a:lstStyle/>
          <a:p>
            <a:pPr marL="457200" lvl="0" indent="0" algn="just" rtl="0">
              <a:lnSpc>
                <a:spcPct val="100000"/>
              </a:lnSpc>
              <a:spcBef>
                <a:spcPts val="0"/>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Indicar las iniciativas que se han llevado a cabo en el municipio para mejorar la salud de la población. </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Estas iniciativas deberán referirse tanto a los cambios realizados en el sector salud como en los otros sectores. Se ponen ejemplos y un formato de cómo podría presentarse la información. Su municipio podrá adaptar este formato e incluir por ejemplo material audiovisual para completarla, etc.</a:t>
            </a: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45720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Repasar los objetivos  específicos de la Estrategia de Promoción de la Salud y Prevención puede ayudarle a revisar qué intervenciones se han llevado ya a cabo desde el municipio en esta línea:</a:t>
            </a:r>
            <a:endParaRPr sz="1100" b="0" strike="noStrike">
              <a:solidFill>
                <a:srgbClr val="000000"/>
              </a:solidFill>
              <a:latin typeface="Arial"/>
              <a:ea typeface="Arial"/>
              <a:cs typeface="Arial"/>
              <a:sym typeface="Arial"/>
            </a:endParaRPr>
          </a:p>
          <a:p>
            <a:pPr marL="4572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 así como entornos y conductas seguras en la población infantil mediante la coordinación de intervenciones integrales en los ámbitos sanitario, familiar, comunitario y educativo.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estilos de vida saludables durante el embarazo y el periodo de lactancia.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bienestar emocional en la población infantil.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Promover el envejecimiento activo y saludable en la población mayor de 50 años mediante la intervención integral sobre estilos de vida saludable, así como sobre los entornos y conductas seguras de manera coordinada entre los ámbitos sanitario y familiar-comunitario. </a:t>
            </a:r>
            <a:endParaRPr sz="1100" b="0" strike="noStrike">
              <a:solidFill>
                <a:srgbClr val="000000"/>
              </a:solidFill>
              <a:latin typeface="Arial"/>
              <a:ea typeface="Arial"/>
              <a:cs typeface="Arial"/>
              <a:sym typeface="Arial"/>
            </a:endParaRPr>
          </a:p>
          <a:p>
            <a:pPr marL="685800" lvl="1" indent="-228600" algn="just" rtl="0">
              <a:lnSpc>
                <a:spcPct val="100000"/>
              </a:lnSpc>
              <a:spcBef>
                <a:spcPts val="0"/>
              </a:spcBef>
              <a:spcAft>
                <a:spcPts val="0"/>
              </a:spcAft>
              <a:buClr>
                <a:srgbClr val="000000"/>
              </a:buClr>
              <a:buSzPts val="1100"/>
              <a:buFont typeface="Arial"/>
              <a:buAutoNum type="arabicPeriod"/>
            </a:pPr>
            <a:r>
              <a:rPr lang="es-ES" sz="1100" b="0" strike="noStrike">
                <a:solidFill>
                  <a:schemeClr val="dk1"/>
                </a:solidFill>
                <a:latin typeface="Arial"/>
                <a:ea typeface="Arial"/>
                <a:cs typeface="Arial"/>
                <a:sym typeface="Arial"/>
              </a:rPr>
              <a:t>Prevenir el deterioro funcional y promover la salud y bienestar emocional en la población mayor de 70 años potenciando la coordinación de intervenciones integrales en los ámbitos sanitario, de servicios sociales y comunitario. </a:t>
            </a: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91440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p:txBody>
      </p:sp>
      <p:sp>
        <p:nvSpPr>
          <p:cNvPr id="340" name="Google Shape;340;g39c6934dabe_0_0:notes"/>
          <p:cNvSpPr/>
          <p:nvPr/>
        </p:nvSpPr>
        <p:spPr>
          <a:xfrm>
            <a:off x="3851640" y="9429120"/>
            <a:ext cx="2944200" cy="49710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16: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La Adhesión de los municipios a la Estrategia de Promoción de la salud y Prevención en el SNS tiene como fin dar un marco de compromiso institucional a la implementación local de la misma.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Se considera un elemento clave para dar estabilidad a las acciones que se desarrollen en este contexto. Además, da visibilidad al proyecto a nivel de todo el Ayuntamiento, de la población del municipio y a nivel autonómico y nacional; y sirve como medio para  defender el trabajo en conjunto por la salud de la ciudadanía.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p:txBody>
      </p:sp>
      <p:sp>
        <p:nvSpPr>
          <p:cNvPr id="350" name="Google Shape;350;p16: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7: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17: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Teniendo en cuenta la diversidad de experiencias y puntos de partida de los municipios, se plantean distintos niveles progresivos.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Cada nivel propone una serie de acciones a llevar a cabo, teniendo en cuenta que los municipios, al tener puntos de partida diversos, avanzaran de forma diferente. Se incorporan en el cuadro gris aquellos elementos clave que son transversales a toda la implementación local: coordinación, equidad, participación, seguimiento y evaluación.</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p:txBody>
      </p:sp>
      <p:sp>
        <p:nvSpPr>
          <p:cNvPr id="363" name="Google Shape;363;p17: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i="0" u="none" strike="noStrike" cap="none">
                <a:solidFill>
                  <a:srgbClr val="000000"/>
                </a:solidFill>
                <a:latin typeface="Times New Roman"/>
                <a:ea typeface="Times New Roman"/>
                <a:cs typeface="Times New Roman"/>
                <a:sym typeface="Times New Roman"/>
              </a:rPr>
              <a:t>17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8: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18: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La mesa se establece como un instrumento o estructura para ganar salud mediante una colaboración intersectorial, y concretar las acciones de la Estrategia.</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3.2.1. Funciones de la mesa: Instrumento que tiene por objeto avanzar en salud y equidad en todas las políticas. Contextualización, desarrollo, coordinación, seguimiento y evaluación de la implementación de las intervenciones relacionadas con la Estrategia en su territorio.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3.2.2. Identificación de los sectores clave: Teniendo en cuenta el marco de determinantes sociales de la salud y las distintas acciones que conforman la implementación de la Estrategia a nivel local, los sectores y políticas que se consideran clave son: salud, educación, bienestar social, transporte, urbanismo, deportes y medio ambiente. Cada municipio podrá incluir en la mesa otros sectores que considere de interés y progresivamente podrán añadirse otros en razón de las intervenciones de la Estrategia.</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3.2.3. Composición: i. Presidencia: La mesa estará presidida por el Alcalde/Alcaldesa, que podrá delegar en caso de necesidad en el Concejal o Concejala que le sustituya habitualmente, o en un miembro de la Junta de Gobierno. ii. Secretaría Técnica: El coordinador/a de la implementación local de la Estrategia ejercerá la Secretaría Técnica y dinamizará la mesa intersectorial. iii. Miembros: Se elegirá a una persona representante técnica de cada sector, preferentemente que corresponda a un nivel con capacidad de decisión. Según el tamaño del municipio se podrán considerar otras composiciones de la mesa ajustadas a la realidad del municipio, especialmente en municipios pequeños. De la misma manera, en municipios grandes se podrá plantear un proceso escalonado de trabajo intersectorial con mesas en el ámbito territorial más pequeño (distritos, barrios…).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3.2.4. Coordinación con los recursos del nivel autonómico: Especialmente salud (servicios asistenciales y salud pública preferentemente) y educación. Teniendo presente el marco de los determinantes sociales de la salud, es importante contar en la mesa con la representación de aquellas instituciones con sinergias en la salud del territorio municipal, aunque no sean específicamente del ámbito municipal. En este sentido, la presencia de actores clave de salud y educación como por ejemplo directores de escuelas, directores de centros de salud, técnicos de salud pública territorial, si los hubiera en el territorio, se considera importante, dado que dentro de esta Estrategia se han priorizado cinco intervenciones (ya descritas previamente) que van a ser desarrolladas en los centros de salud con el apoyo de las políticas y los recursos locales. Se está trabajando en el procedimiento general para la coordinación entre el nivel local y las administraciones autonómicas con recursos a nivel local (especialmente sanitarias, educativas y sociales).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3.2.5. Niveles progresivos y acciones de la mesa intersectorial: Se plantean tres niveles de acciones de la mesa intersectorial, para adecuarlas a las distintas realidades de los municipios (figura de la diapositiva anterior). Como se ha señalado anteriormente, los niveles que se plantean son progresivos, teniendo en cuenta que es posible que determinados municipios partan de un trabajo previo en el que hayan realizado algunas acciones de un nivel u otro y que les permita avanzar más rápidamente en determinados aspectos. El </a:t>
            </a:r>
            <a:r>
              <a:rPr lang="es-ES" sz="2000" b="1" strike="noStrike">
                <a:solidFill>
                  <a:srgbClr val="000000"/>
                </a:solidFill>
                <a:latin typeface="Arial"/>
                <a:ea typeface="Arial"/>
                <a:cs typeface="Arial"/>
                <a:sym typeface="Arial"/>
              </a:rPr>
              <a:t>nivel 1 </a:t>
            </a:r>
            <a:r>
              <a:rPr lang="es-ES" sz="2000" b="0" strike="noStrike">
                <a:solidFill>
                  <a:srgbClr val="000000"/>
                </a:solidFill>
                <a:latin typeface="Arial"/>
                <a:ea typeface="Arial"/>
                <a:cs typeface="Arial"/>
                <a:sym typeface="Arial"/>
              </a:rPr>
              <a:t>representa las acciones que, como mínimo, se espera que implemente un municipio que se haya adherido a la Estrategia. Como se muestra en el gráfico, las acciones pueden ser de carácter más general (en negro), referidas a intersectorialidad (rojo oscuro), a políticas (azul) o a recursos8 (en verde). Puede haber municipios que hayan avanzado mucho en el trabajo intersectorial, y que se encuentren en el </a:t>
            </a:r>
            <a:r>
              <a:rPr lang="es-ES" sz="2000" b="1" strike="noStrike">
                <a:solidFill>
                  <a:srgbClr val="000000"/>
                </a:solidFill>
                <a:latin typeface="Arial"/>
                <a:ea typeface="Arial"/>
                <a:cs typeface="Arial"/>
                <a:sym typeface="Arial"/>
              </a:rPr>
              <a:t>nivel 2 ó 3 </a:t>
            </a:r>
            <a:r>
              <a:rPr lang="es-ES" sz="2000" b="0" strike="noStrike">
                <a:solidFill>
                  <a:srgbClr val="000000"/>
                </a:solidFill>
                <a:latin typeface="Arial"/>
                <a:ea typeface="Arial"/>
                <a:cs typeface="Arial"/>
                <a:sym typeface="Arial"/>
              </a:rPr>
              <a:t>en este aspecto, pero que no hayan avanzado de igual manera en aspectos referentes al análisis de políticas, por lo que en estas acciones comenzarían por el nivel 1. La propuesta por tanto es flexible según la heterogeneidad de los municipios. </a:t>
            </a:r>
            <a:endParaRPr sz="2000" b="0" strike="noStrike">
              <a:solidFill>
                <a:srgbClr val="000000"/>
              </a:solidFill>
              <a:latin typeface="Arial"/>
              <a:ea typeface="Arial"/>
              <a:cs typeface="Arial"/>
              <a:sym typeface="Arial"/>
            </a:endParaRPr>
          </a:p>
        </p:txBody>
      </p:sp>
      <p:sp>
        <p:nvSpPr>
          <p:cNvPr id="373" name="Google Shape;373;p18: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i="0" u="none" strike="noStrike" cap="none">
                <a:solidFill>
                  <a:srgbClr val="000000"/>
                </a:solidFill>
                <a:latin typeface="Times New Roman"/>
                <a:ea typeface="Times New Roman"/>
                <a:cs typeface="Times New Roman"/>
                <a:sym typeface="Times New Roman"/>
              </a:rPr>
              <a:t>18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9: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19: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Se trata de la primera acción a dinamizar desde la mesa intersectorial para dar visibilidad y valor a todas aquellas estructuras y acciones con las que cuenta el municipio y que contribuyen a la salud y bienestar de la ciudadanía. Al identificarlo y pintarlos en un mapa se facilita el acceso de los vecinos y vecinas a los mismos.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A su vez, se obtiene una información valiosa para estudiar su distribución por áreas pudiendo identificar focos de acción para mejorar los municipios del recurso. Es decir, saber si se adaptan a las necesidades de la población, a sus demandas, si les aportan salud…</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Sirve para catalizar el trabajo común de personas que viene de distintas disciplinas y sectores. En el mapa cada uno puede plasmar lo que hace y visualizar cómo esto beneficia a la salud.</a:t>
            </a:r>
            <a:endParaRPr sz="2000" b="0" strike="noStrike">
              <a:solidFill>
                <a:srgbClr val="000000"/>
              </a:solidFill>
              <a:latin typeface="Arial"/>
              <a:ea typeface="Arial"/>
              <a:cs typeface="Arial"/>
              <a:sym typeface="Arial"/>
            </a:endParaRPr>
          </a:p>
        </p:txBody>
      </p:sp>
      <p:sp>
        <p:nvSpPr>
          <p:cNvPr id="383" name="Google Shape;383;p19: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i="0" u="none" strike="noStrike" cap="none">
                <a:solidFill>
                  <a:srgbClr val="000000"/>
                </a:solidFill>
                <a:latin typeface="Times New Roman"/>
                <a:ea typeface="Times New Roman"/>
                <a:cs typeface="Times New Roman"/>
                <a:sym typeface="Times New Roman"/>
              </a:rPr>
              <a:t>19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3: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800"/>
              <a:buNone/>
            </a:pPr>
            <a:endParaRPr sz="1800" b="0" strike="noStrike">
              <a:solidFill>
                <a:srgbClr val="000000"/>
              </a:solidFill>
              <a:latin typeface="Arial"/>
              <a:ea typeface="Arial"/>
              <a:cs typeface="Arial"/>
              <a:sym typeface="Arial"/>
            </a:endParaRPr>
          </a:p>
        </p:txBody>
      </p:sp>
      <p:sp>
        <p:nvSpPr>
          <p:cNvPr id="73" name="Google Shape;73;p3: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20: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rPr>
              <a:t>¿Y qué tipo de recursos se incluyen en el mapa?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organizaciones instituciones o entidades</a:t>
            </a:r>
            <a:r>
              <a:rPr lang="es-ES" sz="1100" b="0" strike="noStrike">
                <a:solidFill>
                  <a:schemeClr val="dk1"/>
                </a:solidFill>
                <a:latin typeface="Arial"/>
                <a:ea typeface="Arial"/>
                <a:cs typeface="Arial"/>
                <a:sym typeface="Arial"/>
              </a:rPr>
              <a:t>: centros de salud, centros deportivos, centros culturales, etc.</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asociaciones</a:t>
            </a:r>
            <a:r>
              <a:rPr lang="es-ES" sz="11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físicos de un área: </a:t>
            </a:r>
            <a:r>
              <a:rPr lang="es-ES" sz="1100" b="0" strike="noStrike">
                <a:solidFill>
                  <a:schemeClr val="dk1"/>
                </a:solidFill>
                <a:latin typeface="Arial"/>
                <a:ea typeface="Arial"/>
                <a:cs typeface="Arial"/>
                <a:sym typeface="Arial"/>
              </a:rPr>
              <a:t>calles peatonales, carriles bici, espacios verdes, espacios naturales próximos, etc.</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Cada municipio tendrá autonomía para adaptarlo a su contexto local.</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21: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rPr>
              <a:t>¿Y qué tipo de recursos se incluyen en el mapa?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organizaciones instituciones o entidades</a:t>
            </a:r>
            <a:r>
              <a:rPr lang="es-ES" sz="1100" b="0" strike="noStrike">
                <a:solidFill>
                  <a:schemeClr val="dk1"/>
                </a:solidFill>
                <a:latin typeface="Arial"/>
                <a:ea typeface="Arial"/>
                <a:cs typeface="Arial"/>
                <a:sym typeface="Arial"/>
              </a:rPr>
              <a:t>: centros de salud, centros deportivos, centros culturales, etc.</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asociaciones</a:t>
            </a:r>
            <a:r>
              <a:rPr lang="es-ES" sz="11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físicos de un área: </a:t>
            </a:r>
            <a:r>
              <a:rPr lang="es-ES" sz="1100" b="0" strike="noStrike">
                <a:solidFill>
                  <a:schemeClr val="dk1"/>
                </a:solidFill>
                <a:latin typeface="Arial"/>
                <a:ea typeface="Arial"/>
                <a:cs typeface="Arial"/>
                <a:sym typeface="Arial"/>
              </a:rPr>
              <a:t>calles peatonales, carriles bici, espacios verdes, espacios naturales próximos, etc.</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Cada municipio tendrá autonomía para adaptarlo a su contexto local.</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22: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rPr>
              <a:t>¿Y qué tipo de recursos se incluyen en el mapa?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organizaciones instituciones o entidades</a:t>
            </a:r>
            <a:r>
              <a:rPr lang="es-ES" sz="1100" b="0" strike="noStrike">
                <a:solidFill>
                  <a:schemeClr val="dk1"/>
                </a:solidFill>
                <a:latin typeface="Arial"/>
                <a:ea typeface="Arial"/>
                <a:cs typeface="Arial"/>
                <a:sym typeface="Arial"/>
              </a:rPr>
              <a:t>: centros de salud, centros deportivos, centros culturales, etc.</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asociaciones</a:t>
            </a:r>
            <a:r>
              <a:rPr lang="es-ES" sz="11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físicos de un área: </a:t>
            </a:r>
            <a:r>
              <a:rPr lang="es-ES" sz="1100" b="0" strike="noStrike">
                <a:solidFill>
                  <a:schemeClr val="dk1"/>
                </a:solidFill>
                <a:latin typeface="Arial"/>
                <a:ea typeface="Arial"/>
                <a:cs typeface="Arial"/>
                <a:sym typeface="Arial"/>
              </a:rPr>
              <a:t>calles peatonales, carriles bici, espacios verdes, espacios naturales próximos, etc.</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Cada municipio tendrá autonomía para adaptarlo a su contexto local.</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23: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rPr>
              <a:t>¿Y qué tipo de recursos se incluyen en el mapa?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organizaciones instituciones o entidades</a:t>
            </a:r>
            <a:r>
              <a:rPr lang="es-ES" sz="1100" b="0" strike="noStrike">
                <a:solidFill>
                  <a:schemeClr val="dk1"/>
                </a:solidFill>
                <a:latin typeface="Arial"/>
                <a:ea typeface="Arial"/>
                <a:cs typeface="Arial"/>
                <a:sym typeface="Arial"/>
              </a:rPr>
              <a:t>: centros de salud, centros deportivos, centros culturales, etc.</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asociaciones</a:t>
            </a:r>
            <a:r>
              <a:rPr lang="es-ES" sz="11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físicos de un área: </a:t>
            </a:r>
            <a:r>
              <a:rPr lang="es-ES" sz="1100" b="0" strike="noStrike">
                <a:solidFill>
                  <a:schemeClr val="dk1"/>
                </a:solidFill>
                <a:latin typeface="Arial"/>
                <a:ea typeface="Arial"/>
                <a:cs typeface="Arial"/>
                <a:sym typeface="Arial"/>
              </a:rPr>
              <a:t>calles peatonales, carriles bici, espacios verdes, espacios naturales próximos, etc.</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Cada municipio tendrá autonomía para adaptarlo a su contexto local.</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p24: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000"/>
              <a:buFont typeface="Arial"/>
              <a:buNone/>
            </a:pPr>
            <a:r>
              <a:rPr lang="es-ES" sz="1000" b="0" u="sng" strike="noStrike">
                <a:solidFill>
                  <a:srgbClr val="000000"/>
                </a:solidFill>
                <a:latin typeface="Arial"/>
                <a:ea typeface="Arial"/>
                <a:cs typeface="Arial"/>
                <a:sym typeface="Arial"/>
              </a:rPr>
              <a:t>¿Y qué tipo de recursos se incluyen en el mapa?</a:t>
            </a:r>
            <a:endParaRPr sz="10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de organizaciones instituciones o entidades</a:t>
            </a:r>
            <a:r>
              <a:rPr lang="es-ES" sz="1000" b="0" strike="noStrike">
                <a:solidFill>
                  <a:schemeClr val="dk1"/>
                </a:solidFill>
                <a:latin typeface="Arial"/>
                <a:ea typeface="Arial"/>
                <a:cs typeface="Arial"/>
                <a:sym typeface="Arial"/>
              </a:rPr>
              <a:t>: centros de salud, centros deportivos, centros culturales, etc.</a:t>
            </a: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de asociaciones</a:t>
            </a:r>
            <a:r>
              <a:rPr lang="es-ES" sz="10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físicos de un área: </a:t>
            </a:r>
            <a:r>
              <a:rPr lang="es-ES" sz="1000" b="0" strike="noStrike">
                <a:solidFill>
                  <a:schemeClr val="dk1"/>
                </a:solidFill>
                <a:latin typeface="Arial"/>
                <a:ea typeface="Arial"/>
                <a:cs typeface="Arial"/>
                <a:sym typeface="Arial"/>
              </a:rPr>
              <a:t>calles peatonales, carriles bici, espacios verdes, espacios naturales próximos, etc.</a:t>
            </a: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000"/>
              <a:buNone/>
            </a:pP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000"/>
              <a:buFont typeface="Arial"/>
              <a:buNone/>
            </a:pPr>
            <a:r>
              <a:rPr lang="es-ES" sz="10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000"/>
              <a:buFont typeface="Arial"/>
              <a:buNone/>
            </a:pPr>
            <a:r>
              <a:rPr lang="es-ES" sz="1000" b="1" strike="noStrike">
                <a:solidFill>
                  <a:srgbClr val="FF0000"/>
                </a:solidFill>
                <a:latin typeface="Arial"/>
                <a:ea typeface="Arial"/>
                <a:cs typeface="Arial"/>
                <a:sym typeface="Arial"/>
              </a:rPr>
              <a:t>Cada municipio tendrá autonomía para adaptarlo a su contexto local.</a:t>
            </a: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5: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rPr>
              <a:t>¿Y qué tipo de recursos se incluyen en el mapa?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organizaciones instituciones o entidades</a:t>
            </a:r>
            <a:r>
              <a:rPr lang="es-ES" sz="1100" b="0" strike="noStrike">
                <a:solidFill>
                  <a:schemeClr val="dk1"/>
                </a:solidFill>
                <a:latin typeface="Arial"/>
                <a:ea typeface="Arial"/>
                <a:cs typeface="Arial"/>
                <a:sym typeface="Arial"/>
              </a:rPr>
              <a:t>: centros de salud, centros deportivos, centros culturales, etc.</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de asociaciones</a:t>
            </a:r>
            <a:r>
              <a:rPr lang="es-ES" sz="11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1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100"/>
              <a:buFont typeface="Arial"/>
              <a:buAutoNum type="arabicPeriod"/>
            </a:pPr>
            <a:r>
              <a:rPr lang="es-ES" sz="1100" b="1" strike="noStrike">
                <a:solidFill>
                  <a:schemeClr val="dk1"/>
                </a:solidFill>
                <a:latin typeface="Arial"/>
                <a:ea typeface="Arial"/>
                <a:cs typeface="Arial"/>
                <a:sym typeface="Arial"/>
              </a:rPr>
              <a:t>Recursos físicos de un área: </a:t>
            </a:r>
            <a:r>
              <a:rPr lang="es-ES" sz="1100" b="0" strike="noStrike">
                <a:solidFill>
                  <a:schemeClr val="dk1"/>
                </a:solidFill>
                <a:latin typeface="Arial"/>
                <a:ea typeface="Arial"/>
                <a:cs typeface="Arial"/>
                <a:sym typeface="Arial"/>
              </a:rPr>
              <a:t>calles peatonales, carriles bici, espacios verdes, espacios naturales próximos, etc.</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1" strike="noStrike">
                <a:solidFill>
                  <a:srgbClr val="FF0000"/>
                </a:solidFill>
                <a:latin typeface="Arial"/>
                <a:ea typeface="Arial"/>
                <a:cs typeface="Arial"/>
                <a:sym typeface="Arial"/>
              </a:rPr>
              <a:t>Cada municipio tendrá autonomía para adaptarlo a su contexto local.</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1" name="Google Shape;461;p26: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000"/>
              <a:buFont typeface="Arial"/>
              <a:buNone/>
            </a:pPr>
            <a:r>
              <a:rPr lang="es-ES" sz="1000" b="0" u="sng" strike="noStrike">
                <a:solidFill>
                  <a:srgbClr val="000000"/>
                </a:solidFill>
                <a:latin typeface="Arial"/>
                <a:ea typeface="Arial"/>
                <a:cs typeface="Arial"/>
                <a:sym typeface="Arial"/>
              </a:rPr>
              <a:t>¿Y qué tipo de recursos se incluyen en el mapa?</a:t>
            </a:r>
            <a:endParaRPr sz="10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de organizaciones instituciones o entidades</a:t>
            </a:r>
            <a:r>
              <a:rPr lang="es-ES" sz="1000" b="0" strike="noStrike">
                <a:solidFill>
                  <a:schemeClr val="dk1"/>
                </a:solidFill>
                <a:latin typeface="Arial"/>
                <a:ea typeface="Arial"/>
                <a:cs typeface="Arial"/>
                <a:sym typeface="Arial"/>
              </a:rPr>
              <a:t>: centros de salud, centros deportivos, centros culturales, etc.</a:t>
            </a: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de asociaciones</a:t>
            </a:r>
            <a:r>
              <a:rPr lang="es-ES" sz="1000" b="0" strike="noStrike">
                <a:solidFill>
                  <a:schemeClr val="dk1"/>
                </a:solidFill>
                <a:latin typeface="Arial"/>
                <a:ea typeface="Arial"/>
                <a:cs typeface="Arial"/>
                <a:sym typeface="Arial"/>
              </a:rPr>
              <a:t>: tanto formales (grupos, asociaciones, voluntarios) como informales (redes informales de cuidadores, de práctica de actividad física).</a:t>
            </a:r>
            <a:endParaRPr sz="1000" b="0" strike="noStrike">
              <a:solidFill>
                <a:srgbClr val="000000"/>
              </a:solidFill>
              <a:latin typeface="Arial"/>
              <a:ea typeface="Arial"/>
              <a:cs typeface="Arial"/>
              <a:sym typeface="Arial"/>
            </a:endParaRPr>
          </a:p>
          <a:p>
            <a:pPr marL="228600" lvl="0" indent="-228600" algn="just" rtl="0">
              <a:lnSpc>
                <a:spcPct val="100000"/>
              </a:lnSpc>
              <a:spcBef>
                <a:spcPts val="278"/>
              </a:spcBef>
              <a:spcAft>
                <a:spcPts val="0"/>
              </a:spcAft>
              <a:buClr>
                <a:srgbClr val="000000"/>
              </a:buClr>
              <a:buSzPts val="1000"/>
              <a:buFont typeface="Arial"/>
              <a:buAutoNum type="arabicPeriod"/>
            </a:pPr>
            <a:r>
              <a:rPr lang="es-ES" sz="1000" b="1" strike="noStrike">
                <a:solidFill>
                  <a:schemeClr val="dk1"/>
                </a:solidFill>
                <a:latin typeface="Arial"/>
                <a:ea typeface="Arial"/>
                <a:cs typeface="Arial"/>
                <a:sym typeface="Arial"/>
              </a:rPr>
              <a:t>Recursos físicos de un área: </a:t>
            </a:r>
            <a:r>
              <a:rPr lang="es-ES" sz="1000" b="0" strike="noStrike">
                <a:solidFill>
                  <a:schemeClr val="dk1"/>
                </a:solidFill>
                <a:latin typeface="Arial"/>
                <a:ea typeface="Arial"/>
                <a:cs typeface="Arial"/>
                <a:sym typeface="Arial"/>
              </a:rPr>
              <a:t>calles peatonales, carriles bici, espacios verdes, espacios naturales próximos, etc.</a:t>
            </a: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000"/>
              <a:buNone/>
            </a:pP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000"/>
              <a:buFont typeface="Arial"/>
              <a:buNone/>
            </a:pPr>
            <a:r>
              <a:rPr lang="es-ES" sz="1000" b="1" strike="noStrike">
                <a:solidFill>
                  <a:srgbClr val="FF0000"/>
                </a:solidFill>
                <a:latin typeface="Arial"/>
                <a:ea typeface="Arial"/>
                <a:cs typeface="Arial"/>
                <a:sym typeface="Arial"/>
              </a:rPr>
              <a:t>En la diapositiva se presentan distintos ejemplos de recursos que promocionan las salud de la población para los factores priorizados en la Estrategia de Promoción de la Salud y Prevención.</a:t>
            </a:r>
            <a:endParaRPr sz="10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000"/>
              <a:buFont typeface="Arial"/>
              <a:buNone/>
            </a:pPr>
            <a:r>
              <a:rPr lang="es-ES" sz="1000" b="1" strike="noStrike">
                <a:solidFill>
                  <a:srgbClr val="FF0000"/>
                </a:solidFill>
                <a:latin typeface="Arial"/>
                <a:ea typeface="Arial"/>
                <a:cs typeface="Arial"/>
                <a:sym typeface="Arial"/>
              </a:rPr>
              <a:t>Cada municipio tendrá autonomía para adaptarlo a su contexto local.</a:t>
            </a:r>
            <a:endParaRPr sz="1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000"/>
              <a:buNone/>
            </a:pPr>
            <a:endParaRPr sz="1000" b="0"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27: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En el mapa de recursos comunitarios on-line LOCALIZA salud se podrá seleccionar la localidad, el tema que se quiere abordar y a la población a la que va dirigido el recurso.</a:t>
            </a:r>
            <a:endParaRPr sz="12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Y así poder localizar en el mapa los recursos que se necesitan en el entorno cercano de la gente. </a:t>
            </a:r>
            <a:endParaRPr sz="12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8: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5" name="Google Shape;485;p28: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Como ejemplo, buscaremos recursos en Alcalá de Henares: después de introducir el nombre del municipio, se podrán mostrar los recursos en un mapa pulsando Localizar.</a:t>
            </a:r>
            <a:endParaRPr sz="2000" b="0" strike="noStrike">
              <a:solidFill>
                <a:srgbClr val="000000"/>
              </a:solidFill>
              <a:latin typeface="Arial"/>
              <a:ea typeface="Arial"/>
              <a:cs typeface="Arial"/>
              <a:sym typeface="Arial"/>
            </a:endParaRPr>
          </a:p>
        </p:txBody>
      </p:sp>
      <p:sp>
        <p:nvSpPr>
          <p:cNvPr id="486" name="Google Shape;486;p28: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s-ES" sz="1200" b="0" strike="noStrike">
                <a:solidFill>
                  <a:schemeClr val="dk1"/>
                </a:solidFill>
                <a:latin typeface="Arial"/>
                <a:ea typeface="Arial"/>
                <a:cs typeface="Arial"/>
                <a:sym typeface="Arial"/>
              </a:rPr>
              <a:t>28</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9: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9" name="Google Shape;499;p29: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 o en un listado pulsando Mostrar listado.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Si pulsamos en “+ info” obtenemos información más detallada del recurso y sus actividades (ver siguiente diapositiva).</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p:txBody>
      </p:sp>
      <p:sp>
        <p:nvSpPr>
          <p:cNvPr id="500" name="Google Shape;500;p29: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s-ES" sz="1200" b="0" strike="noStrike">
                <a:solidFill>
                  <a:schemeClr val="dk1"/>
                </a:solidFill>
                <a:latin typeface="Arial"/>
                <a:ea typeface="Arial"/>
                <a:cs typeface="Arial"/>
                <a:sym typeface="Arial"/>
              </a:rPr>
              <a:t>29</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4: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Actualmente en nuestro país hay 9,1 millones de </a:t>
            </a:r>
            <a:r>
              <a:rPr lang="es-ES" sz="1100" b="1" strike="noStrike">
                <a:solidFill>
                  <a:srgbClr val="000000"/>
                </a:solidFill>
                <a:latin typeface="Arial"/>
                <a:ea typeface="Arial"/>
                <a:cs typeface="Arial"/>
                <a:sym typeface="Arial"/>
              </a:rPr>
              <a:t>personas por encima de los 64 años </a:t>
            </a:r>
            <a:r>
              <a:rPr lang="es-ES" sz="1100" b="0" strike="noStrike">
                <a:solidFill>
                  <a:srgbClr val="000000"/>
                </a:solidFill>
                <a:latin typeface="Arial"/>
                <a:ea typeface="Arial"/>
                <a:cs typeface="Arial"/>
                <a:sym typeface="Arial"/>
              </a:rPr>
              <a:t>(lo que supone el 19,4% de la población total); un 57% de estas personas son mujeres. Para el año 2033, las personas por encima de los 64 años supondrán el 25,2% de la población, con una alta tasa de dependencia. Según las previsiones, el segmento de población que más aumenta en los próximos años es el de mayores de 80 años , fenómeno denominado “envejecimiento del envejecimiento”.</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A nivel de la Unión Europea, se estima un crecimiento del gasto sanitario en 1,6 puntos del PIB para el 2060 en la UE-28. Según esta misma estimación, en España esta cifra se situaría en 1,9 puntos más del PIB (</a:t>
            </a: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http://envejecimiento.csic.es/documentacion/biblioteca/registro.htm?id=59700</a:t>
            </a:r>
            <a:r>
              <a:rPr lang="es-ES" sz="1100" b="0" strike="noStrike">
                <a:solidFill>
                  <a:srgbClr val="000000"/>
                </a:solidFill>
                <a:latin typeface="Arial"/>
                <a:ea typeface="Arial"/>
                <a:cs typeface="Arial"/>
                <a:sym typeface="Arial"/>
              </a:rPr>
              <a:t>). </a:t>
            </a:r>
            <a:r>
              <a:rPr lang="es-ES" sz="1100" b="1" strike="noStrike">
                <a:solidFill>
                  <a:srgbClr val="000000"/>
                </a:solidFill>
                <a:latin typeface="Arial"/>
                <a:ea typeface="Arial"/>
                <a:cs typeface="Arial"/>
                <a:sym typeface="Arial"/>
              </a:rPr>
              <a:t>El impacto del envejecimiento </a:t>
            </a:r>
            <a:r>
              <a:rPr lang="es-ES" sz="1100" b="0" strike="noStrike">
                <a:solidFill>
                  <a:srgbClr val="000000"/>
                </a:solidFill>
                <a:latin typeface="Arial"/>
                <a:ea typeface="Arial"/>
                <a:cs typeface="Arial"/>
                <a:sym typeface="Arial"/>
              </a:rPr>
              <a:t>en la calidad de vida de la población, así como en el gasto sanitario público, se podría reducir a la mitad si el </a:t>
            </a:r>
            <a:r>
              <a:rPr lang="es-ES" sz="1100" b="1" strike="noStrike">
                <a:solidFill>
                  <a:srgbClr val="000000"/>
                </a:solidFill>
                <a:latin typeface="Arial"/>
                <a:ea typeface="Arial"/>
                <a:cs typeface="Arial"/>
                <a:sym typeface="Arial"/>
              </a:rPr>
              <a:t>crecimiento en la esperanza de vida en buena salud </a:t>
            </a:r>
            <a:r>
              <a:rPr lang="es-ES" sz="1100" b="0" strike="noStrike">
                <a:solidFill>
                  <a:srgbClr val="000000"/>
                </a:solidFill>
                <a:latin typeface="Arial"/>
                <a:ea typeface="Arial"/>
                <a:cs typeface="Arial"/>
                <a:sym typeface="Arial"/>
              </a:rPr>
              <a:t>fuese proporcional al crecimiento de la esperanza de vida media. </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p:txBody>
      </p:sp>
      <p:sp>
        <p:nvSpPr>
          <p:cNvPr id="81" name="Google Shape;81;p4: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0: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5" name="Google Shape;515;p30: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Información detallada del recurso y sus actividades, así como su localización en el mapa</a:t>
            </a:r>
            <a:endParaRPr sz="2000" b="0" strike="noStrike">
              <a:solidFill>
                <a:srgbClr val="000000"/>
              </a:solidFill>
              <a:latin typeface="Arial"/>
              <a:ea typeface="Arial"/>
              <a:cs typeface="Arial"/>
              <a:sym typeface="Arial"/>
            </a:endParaRPr>
          </a:p>
        </p:txBody>
      </p:sp>
      <p:sp>
        <p:nvSpPr>
          <p:cNvPr id="516" name="Google Shape;516;p30: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s-ES" sz="1200" b="0" strike="noStrike">
                <a:solidFill>
                  <a:schemeClr val="dk1"/>
                </a:solidFill>
                <a:latin typeface="Arial"/>
                <a:ea typeface="Arial"/>
                <a:cs typeface="Arial"/>
                <a:sym typeface="Arial"/>
              </a:rPr>
              <a:t>30</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1: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p31: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En todas estas acciones, se va a realizar un esfuerzo para reflexionar sobre el </a:t>
            </a:r>
            <a:r>
              <a:rPr lang="es-ES" sz="1100" b="1" strike="noStrike">
                <a:solidFill>
                  <a:schemeClr val="dk1"/>
                </a:solidFill>
                <a:latin typeface="Arial"/>
                <a:ea typeface="Arial"/>
                <a:cs typeface="Arial"/>
                <a:sym typeface="Arial"/>
              </a:rPr>
              <a:t>acceso a los recursos de toda la ciudadanía</a:t>
            </a:r>
            <a:r>
              <a:rPr lang="es-ES" sz="1100" b="0" strike="noStrike">
                <a:solidFill>
                  <a:schemeClr val="dk1"/>
                </a:solidFill>
                <a:latin typeface="Arial"/>
                <a:ea typeface="Arial"/>
                <a:cs typeface="Arial"/>
                <a:sym typeface="Arial"/>
              </a:rPr>
              <a:t>, en especial de aquella parte de la ciudadanía que por sus condiciones de vida tienen mayores dificultades para acceder a un mismo nivel de salud.</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La figura  ilustra de forma clara cómo, para alcanzar la salud, los distintos grupos sociales se enfrentan a diferentes barreras: algunas personas nacen con mayores oportunidades y es más fácil para ellos lograr buena salud, “tienen la carrera ganada”, mientras que otros nacen con cargas o desventajas adicionales y tienen que “saltar obstáculos” durante toda su vida y acumulan desventajas a lo largo de la misma.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Desde el entorno local podemos mejorar la accesibilidad a estos recursos o llevar a cabo </a:t>
            </a:r>
            <a:r>
              <a:rPr lang="es-ES" sz="1100" b="1" strike="noStrike">
                <a:solidFill>
                  <a:schemeClr val="dk1"/>
                </a:solidFill>
                <a:latin typeface="Arial"/>
                <a:ea typeface="Arial"/>
                <a:cs typeface="Arial"/>
                <a:sym typeface="Arial"/>
              </a:rPr>
              <a:t>acciones que disminuyan estas desigualdades en salud</a:t>
            </a:r>
            <a:r>
              <a:rPr lang="es-ES" sz="1100" b="0" strike="noStrike">
                <a:solidFill>
                  <a:schemeClr val="dk1"/>
                </a:solidFill>
                <a:latin typeface="Arial"/>
                <a:ea typeface="Arial"/>
                <a:cs typeface="Arial"/>
                <a:sym typeface="Arial"/>
              </a:rPr>
              <a:t> y por ello en esta estrategia  se quiere tener en cuenta las diferentes necesidades de la gente y por eso también es muy importante la </a:t>
            </a:r>
            <a:r>
              <a:rPr lang="es-ES" sz="1100" b="1" strike="noStrike">
                <a:solidFill>
                  <a:schemeClr val="dk1"/>
                </a:solidFill>
                <a:latin typeface="Arial"/>
                <a:ea typeface="Arial"/>
                <a:cs typeface="Arial"/>
                <a:sym typeface="Arial"/>
              </a:rPr>
              <a:t>participación social.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i="1" strike="noStrike">
                <a:solidFill>
                  <a:schemeClr val="dk1"/>
                </a:solidFill>
                <a:latin typeface="Arial"/>
                <a:ea typeface="Arial"/>
                <a:cs typeface="Arial"/>
                <a:sym typeface="Arial"/>
              </a:rPr>
              <a:t>Guía metodológica para integrar la Equidad en las Estrategias, Programas y Actividades de Salud</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https://www.mscbs.gob.es/profesionales/saludPublica/prevPromocion/promocion/desigualdadSalud/jornadaPresent_Guia2012/docs/Guia_metodologica_Equidad_EPAs.pdf</a:t>
            </a:r>
            <a:endParaRPr sz="1100" b="0" strike="noStrike">
              <a:solidFill>
                <a:srgbClr val="000000"/>
              </a:solidFill>
              <a:latin typeface="Arial"/>
              <a:ea typeface="Arial"/>
              <a:cs typeface="Arial"/>
              <a:sym typeface="Arial"/>
            </a:endParaRPr>
          </a:p>
        </p:txBody>
      </p:sp>
      <p:sp>
        <p:nvSpPr>
          <p:cNvPr id="528" name="Google Shape;528;p31: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2: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32: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En todas estas acciones, se va a realizar un esfuerzo para reflexionar sobre el </a:t>
            </a:r>
            <a:r>
              <a:rPr lang="es-ES" sz="1100" b="1" strike="noStrike">
                <a:solidFill>
                  <a:schemeClr val="dk1"/>
                </a:solidFill>
                <a:latin typeface="Arial"/>
                <a:ea typeface="Arial"/>
                <a:cs typeface="Arial"/>
                <a:sym typeface="Arial"/>
              </a:rPr>
              <a:t>acceso a los recursos de toda la ciudadanía</a:t>
            </a:r>
            <a:r>
              <a:rPr lang="es-ES" sz="1100" b="0" strike="noStrike">
                <a:solidFill>
                  <a:schemeClr val="dk1"/>
                </a:solidFill>
                <a:latin typeface="Arial"/>
                <a:ea typeface="Arial"/>
                <a:cs typeface="Arial"/>
                <a:sym typeface="Arial"/>
              </a:rPr>
              <a:t>, en especial de aquella parte de la ciudadanía que por sus condiciones de vida tienen mayores dificultades para acceder a un mismo nivel de salud.</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La figura  ilustra de forma clara cómo, para alcanzar la salud, los distintos grupos sociales se enfrentan a diferentes barreras: algunas personas nacen con mayores oportunidades y es más fácil para ellos lograr buena salud, “tienen la carrera ganada”, mientras que otros nacen con cargas o desventajas adicionales y tienen que “saltar obstáculos” durante toda su vida y acumulan desventajas a lo largo de la misma.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Desde el entorno local podemos mejorar la accesibilidad a estos recursos o llevar a cabo </a:t>
            </a:r>
            <a:r>
              <a:rPr lang="es-ES" sz="1100" b="1" strike="noStrike">
                <a:solidFill>
                  <a:schemeClr val="dk1"/>
                </a:solidFill>
                <a:latin typeface="Arial"/>
                <a:ea typeface="Arial"/>
                <a:cs typeface="Arial"/>
                <a:sym typeface="Arial"/>
              </a:rPr>
              <a:t>acciones que disminuyan estas desigualdades en salud</a:t>
            </a:r>
            <a:r>
              <a:rPr lang="es-ES" sz="1100" b="0" strike="noStrike">
                <a:solidFill>
                  <a:schemeClr val="dk1"/>
                </a:solidFill>
                <a:latin typeface="Arial"/>
                <a:ea typeface="Arial"/>
                <a:cs typeface="Arial"/>
                <a:sym typeface="Arial"/>
              </a:rPr>
              <a:t> y por ello en esta estrategia  se quiere tener en cuenta las diferentes necesidades de la gente y por eso también es muy importante la </a:t>
            </a:r>
            <a:r>
              <a:rPr lang="es-ES" sz="1100" b="1" strike="noStrike">
                <a:solidFill>
                  <a:schemeClr val="dk1"/>
                </a:solidFill>
                <a:latin typeface="Arial"/>
                <a:ea typeface="Arial"/>
                <a:cs typeface="Arial"/>
                <a:sym typeface="Arial"/>
              </a:rPr>
              <a:t>participación social.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0" i="1" strike="noStrike">
                <a:solidFill>
                  <a:schemeClr val="dk1"/>
                </a:solidFill>
                <a:latin typeface="Arial"/>
                <a:ea typeface="Arial"/>
                <a:cs typeface="Arial"/>
                <a:sym typeface="Arial"/>
              </a:rPr>
              <a:t>Guía metodológica para integrar la Equidad en las Estrategias, Programas y Actividades de Salud</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https://www.mscbs.gob.es/profesionales/saludPublica/prevPromocion/promocion/desigualdadSalud/jornadaPresent_Guia2012/docs/Guia_metodologica_Equidad_EPAs.pdf</a:t>
            </a:r>
            <a:endParaRPr sz="1100" b="0" strike="noStrike">
              <a:solidFill>
                <a:srgbClr val="000000"/>
              </a:solidFill>
              <a:latin typeface="Arial"/>
              <a:ea typeface="Arial"/>
              <a:cs typeface="Arial"/>
              <a:sym typeface="Arial"/>
            </a:endParaRPr>
          </a:p>
        </p:txBody>
      </p:sp>
      <p:sp>
        <p:nvSpPr>
          <p:cNvPr id="539" name="Google Shape;539;p32: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33: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2060"/>
              </a:buClr>
              <a:buSzPts val="1100"/>
              <a:buFont typeface="Arial"/>
              <a:buNone/>
            </a:pPr>
            <a:r>
              <a:rPr lang="es-ES" sz="1100" b="0" strike="noStrike">
                <a:solidFill>
                  <a:srgbClr val="002060"/>
                </a:solidFill>
                <a:latin typeface="Arial"/>
                <a:ea typeface="Arial"/>
                <a:cs typeface="Arial"/>
                <a:sym typeface="Arial"/>
              </a:rPr>
              <a:t>Presentamos el cronograma básico de acciones que se van a llevar a cabo en el municipio </a:t>
            </a:r>
            <a:r>
              <a:rPr lang="es-ES" sz="1100" b="0" strike="noStrike">
                <a:solidFill>
                  <a:srgbClr val="FF0000"/>
                </a:solidFill>
                <a:latin typeface="Arial"/>
                <a:ea typeface="Arial"/>
                <a:cs typeface="Arial"/>
                <a:sym typeface="Arial"/>
              </a:rPr>
              <a:t>en el próximo año (o en los próximos dos años).</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2060"/>
              </a:buClr>
              <a:buSzPts val="1100"/>
              <a:buFont typeface="Arial"/>
              <a:buNone/>
            </a:pPr>
            <a:r>
              <a:rPr lang="es-ES" sz="1100" b="0" strike="noStrike">
                <a:solidFill>
                  <a:srgbClr val="002060"/>
                </a:solidFill>
                <a:latin typeface="Arial"/>
                <a:ea typeface="Arial"/>
                <a:cs typeface="Arial"/>
                <a:sym typeface="Arial"/>
              </a:rPr>
              <a:t>NOTA: </a:t>
            </a:r>
            <a:r>
              <a:rPr lang="es-ES" sz="1100" b="0" strike="noStrike">
                <a:solidFill>
                  <a:srgbClr val="FF0000"/>
                </a:solidFill>
                <a:latin typeface="Arial"/>
                <a:ea typeface="Arial"/>
                <a:cs typeface="Arial"/>
                <a:sym typeface="Arial"/>
              </a:rPr>
              <a:t>Este modelo de cronograma se plantea como una ayuda pero no es necesario seguir este formato, ni contemplar sólo estas acciones.</a:t>
            </a:r>
            <a:endParaRPr sz="1100" b="0" strike="noStrike">
              <a:solidFill>
                <a:srgbClr val="000000"/>
              </a:solidFill>
              <a:latin typeface="Arial"/>
              <a:ea typeface="Arial"/>
              <a:cs typeface="Arial"/>
              <a:sym typeface="Arial"/>
            </a:endParaRPr>
          </a:p>
        </p:txBody>
      </p:sp>
      <p:sp>
        <p:nvSpPr>
          <p:cNvPr id="547" name="Google Shape;547;p33: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4: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p34: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Página web de la Estrategia de Promoción de la Salud y Prevención: donde poder consultar toda la información relacionada con la EPSP.</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5: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35</a:t>
            </a:fld>
            <a:endParaRPr sz="1200" b="0" strike="noStrike">
              <a:solidFill>
                <a:srgbClr val="000000"/>
              </a:solidFill>
              <a:latin typeface="Times New Roman"/>
              <a:ea typeface="Times New Roman"/>
              <a:cs typeface="Times New Roman"/>
              <a:sym typeface="Times New Roman"/>
            </a:endParaRPr>
          </a:p>
        </p:txBody>
      </p:sp>
      <p:sp>
        <p:nvSpPr>
          <p:cNvPr id="566" name="Google Shape;566;p35: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35: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Intervenciones seleccionadas para la acción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AutoNum type="arabicPeriod"/>
            </a:pPr>
            <a:r>
              <a:rPr lang="es-ES" sz="2000" b="0" strike="noStrike">
                <a:solidFill>
                  <a:srgbClr val="000000"/>
                </a:solidFill>
                <a:latin typeface="Arial"/>
                <a:ea typeface="Arial"/>
                <a:cs typeface="Arial"/>
                <a:sym typeface="Arial"/>
              </a:rPr>
              <a:t>En el entorno sanitario:</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Estas intervenciones son: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en atención primaria vinculado a recursos comunitarios en la población infantil,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durante el embarazo y la lactancia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programa de parentalidad positiva, para promover el bienestar emocional en la población infantil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consejo integral sobre estilos de vida en atención primaria vinculado a recursos comunitarios en población mayor de 50 años </a:t>
            </a:r>
            <a:endParaRPr sz="2000" b="0" strike="noStrike">
              <a:solidFill>
                <a:srgbClr val="000000"/>
              </a:solidFill>
              <a:latin typeface="Arial"/>
              <a:ea typeface="Arial"/>
              <a:cs typeface="Arial"/>
              <a:sym typeface="Arial"/>
            </a:endParaRPr>
          </a:p>
          <a:p>
            <a:pPr marL="216000" lvl="0" indent="-12700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el cribado de fragilidad y atención multifactorial a la persona mayor</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28600" lvl="0" indent="-22860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6: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36</a:t>
            </a:fld>
            <a:endParaRPr sz="1200" b="0" strike="noStrike">
              <a:solidFill>
                <a:srgbClr val="000000"/>
              </a:solidFill>
              <a:latin typeface="Times New Roman"/>
              <a:ea typeface="Times New Roman"/>
              <a:cs typeface="Times New Roman"/>
              <a:sym typeface="Times New Roman"/>
            </a:endParaRPr>
          </a:p>
        </p:txBody>
      </p:sp>
      <p:sp>
        <p:nvSpPr>
          <p:cNvPr id="584" name="Google Shape;584;p36: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36: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800"/>
              <a:buNone/>
            </a:pPr>
            <a:endParaRPr sz="1800" b="0"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7: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37</a:t>
            </a:fld>
            <a:endParaRPr sz="1200" b="0" strike="noStrike">
              <a:solidFill>
                <a:srgbClr val="000000"/>
              </a:solidFill>
              <a:latin typeface="Times New Roman"/>
              <a:ea typeface="Times New Roman"/>
              <a:cs typeface="Times New Roman"/>
              <a:sym typeface="Times New Roman"/>
            </a:endParaRPr>
          </a:p>
        </p:txBody>
      </p:sp>
      <p:sp>
        <p:nvSpPr>
          <p:cNvPr id="602" name="Google Shape;602;p37: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37: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800"/>
              <a:buNone/>
            </a:pPr>
            <a:endParaRPr sz="1800" b="0"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8: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38: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Intervenciones seleccionadas para la acción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2. En el entorno educativo:</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400"/>
              <a:buFont typeface="Arial"/>
              <a:buNone/>
            </a:pPr>
            <a:r>
              <a:rPr lang="es-ES" sz="2400" b="0" strike="noStrike">
                <a:solidFill>
                  <a:srgbClr val="000000"/>
                </a:solidFill>
                <a:latin typeface="Arial"/>
                <a:ea typeface="Arial"/>
                <a:cs typeface="Arial"/>
                <a:sym typeface="Arial"/>
              </a:rPr>
              <a:t>En cuanto al trabajo conjunto con el entorno educativo, pretende reforzar las intervenciones de manera armonizada y universal en dos ámbitos concretos: la actividad física y alimentación saludable, y el bienestar y salud emocional. </a:t>
            </a:r>
            <a:endParaRPr sz="24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400"/>
              <a:buNone/>
            </a:pPr>
            <a:endParaRPr sz="24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Uno de los objetivos operativos de la Estrategia para el entorno escolar es promover la actividad física en escuelas infantiles y centros de primaria y secundaria para que los menores alcancen las recomendaciones de tipo, intensidad y frecuencia de actividad física según su tramo de edad promoviendo las siguientes medidas: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1" strike="noStrike">
                <a:solidFill>
                  <a:srgbClr val="000000"/>
                </a:solidFill>
                <a:latin typeface="Arial"/>
                <a:ea typeface="Arial"/>
                <a:cs typeface="Arial"/>
                <a:sym typeface="Arial"/>
              </a:rPr>
              <a:t>Romper los tiempos en actitud sedentaria en la escuela mediante “descansos activos” - DAME 10</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DAME 10 (Descansos Activos Mediante Ejercicio) es un material didáctico que propone una serie de actividades físicas de 5-10 minutos de duración diseñadas para desarrollar en el aula, durante el horario lectivo, por el profesor tutor o especialista sin apenas material específico y de una manera sencilla, divertida y significativa para el alumnado, con el objetivo claro de reducir el tiempo en actitud sedentaria durante la jornada escolar. Son actividades divertidas y que a la vez trabajan contenidos curriculares de todas las áreas de conocimiento desde 2º ciclo de educación infantil hasta el último curso de primaria y un póster dirigido a primer curso de secundaria.</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1" strike="noStrike">
                <a:solidFill>
                  <a:srgbClr val="000000"/>
                </a:solidFill>
                <a:latin typeface="Arial"/>
                <a:ea typeface="Arial"/>
                <a:cs typeface="Arial"/>
                <a:sym typeface="Arial"/>
              </a:rPr>
              <a:t>Aumentar la intensidad de las actividades físicas realizadas en la asignatura de Educación Física mediante “Unidades Didácticas Activas” - UDAs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UDAs (Unidades Didácticas Activas) es un material didáctico desarrollado por profesorado especialista en la materia y orientado a aumentar el porcentaje de actividad física de intensidad moderada a vigorosa durante las clases de educación física a al menos un 50% de la duración de la clase (Educación Primaria y Educación Secundaria Obligatoria) con el fin de acercarse a las recomendaciones internacionales de actividad física en niños y adolescentes; estos materiales han sido diseñado para ajustarse a los contenidos curriculares de cada curso y etapa a la vez que favorece el desarrollo y adquisición de las Competencias Clave establecidas en la legislación educativa vigente.</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Para ello se han realizado 10 Unidades Didácticas Activas (UDAs). </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1" strike="noStrike">
                <a:solidFill>
                  <a:srgbClr val="000000"/>
                </a:solidFill>
                <a:latin typeface="Arial"/>
                <a:ea typeface="Arial"/>
                <a:cs typeface="Arial"/>
                <a:sym typeface="Arial"/>
              </a:rPr>
              <a:t>Fortalecer las competencias sobre estimulación motriz temprana en la primera infancia</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Actividad Física y Salud de 3 a 6 años. Guía para docentes de Educación Infantil. </a:t>
            </a:r>
            <a:r>
              <a:rPr lang="es-ES" sz="2000" b="0" strike="noStrike">
                <a:solidFill>
                  <a:srgbClr val="000000"/>
                </a:solidFill>
                <a:latin typeface="Arial"/>
                <a:ea typeface="Arial"/>
                <a:cs typeface="Arial"/>
                <a:sym typeface="Arial"/>
              </a:rPr>
              <a:t>Manual teórico-práctico de apoyo al profesorado de Educación Infantil que imparte contenidos relacionados con la motricidad como primer eslabón en la promoción de la actividad física y salud en la escuela.  </a:t>
            </a:r>
            <a:br>
              <a:rPr lang="es-ES" sz="2000"/>
            </a:br>
            <a:r>
              <a:rPr lang="es-ES" sz="2000" b="0" strike="noStrike">
                <a:solidFill>
                  <a:srgbClr val="000000"/>
                </a:solidFill>
                <a:latin typeface="Arial"/>
                <a:ea typeface="Arial"/>
                <a:cs typeface="Arial"/>
                <a:sym typeface="Arial"/>
              </a:rPr>
              <a:t>Los estilos de vida comienzan a adquirirse en los primeros años de vida, por ello la edad de 3 a 6 años es un periodo crítico. La evidencia muestra que los estilos de vida adquiridos en este periodo continúan en edades posteriores.</a:t>
            </a: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rgbClr val="000000"/>
              </a:buClr>
              <a:buSzPts val="2000"/>
              <a:buFont typeface="Arial"/>
              <a:buNone/>
            </a:pPr>
            <a:r>
              <a:rPr lang="es-ES" sz="2000" b="1" strike="noStrike">
                <a:solidFill>
                  <a:srgbClr val="000000"/>
                </a:solidFill>
                <a:latin typeface="Arial"/>
                <a:ea typeface="Arial"/>
                <a:cs typeface="Arial"/>
                <a:sym typeface="Arial"/>
              </a:rPr>
              <a:t>Actividad Física y Salud de 3 a 6 años. Guía para padres, madres y otras figuras parentales (próximamente).</a:t>
            </a:r>
            <a:endParaRPr sz="2000" b="0" strike="noStrike">
              <a:solidFill>
                <a:srgbClr val="000000"/>
              </a:solidFill>
              <a:latin typeface="Arial"/>
              <a:ea typeface="Arial"/>
              <a:cs typeface="Arial"/>
              <a:sym typeface="Arial"/>
            </a:endParaRPr>
          </a:p>
        </p:txBody>
      </p:sp>
      <p:sp>
        <p:nvSpPr>
          <p:cNvPr id="622" name="Google Shape;622;p38: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38</a:t>
            </a:fld>
            <a:endParaRPr sz="1200" b="0"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9: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39</a:t>
            </a:fld>
            <a:endParaRPr sz="1200" b="0" strike="noStrike">
              <a:solidFill>
                <a:srgbClr val="000000"/>
              </a:solidFill>
              <a:latin typeface="Times New Roman"/>
              <a:ea typeface="Times New Roman"/>
              <a:cs typeface="Times New Roman"/>
              <a:sym typeface="Times New Roman"/>
            </a:endParaRPr>
          </a:p>
        </p:txBody>
      </p:sp>
      <p:sp>
        <p:nvSpPr>
          <p:cNvPr id="636" name="Google Shape;636;p39: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7" name="Google Shape;637;p39: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Entre las acciones y herramientas desarrolladas en el marco de la implementación local de la EPSP, destacamos:</a:t>
            </a:r>
            <a:endParaRPr sz="12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La </a:t>
            </a:r>
            <a:r>
              <a:rPr lang="es-ES" sz="1200" b="1" strike="noStrike">
                <a:solidFill>
                  <a:schemeClr val="dk1"/>
                </a:solidFill>
                <a:latin typeface="Arial"/>
                <a:ea typeface="Arial"/>
                <a:cs typeface="Arial"/>
                <a:sym typeface="Arial"/>
              </a:rPr>
              <a:t>Guía para la implementación local de la Estrategia</a:t>
            </a:r>
            <a:r>
              <a:rPr lang="es-ES" sz="1200" b="0" strike="noStrike">
                <a:solidFill>
                  <a:schemeClr val="dk1"/>
                </a:solidFill>
                <a:latin typeface="Arial"/>
                <a:ea typeface="Arial"/>
                <a:cs typeface="Arial"/>
                <a:sym typeface="Arial"/>
              </a:rPr>
              <a:t> de Promoción de la Salud y Prevención en el SNS fue aprobada por el Consejo Interterritorial del SNS el 14 de enero de 2015. Esta guía ha sido elaborada por el </a:t>
            </a:r>
            <a:r>
              <a:rPr lang="es-ES" sz="1200" b="0" i="1" strike="noStrike">
                <a:solidFill>
                  <a:schemeClr val="dk1"/>
                </a:solidFill>
                <a:latin typeface="Arial"/>
                <a:ea typeface="Arial"/>
                <a:cs typeface="Arial"/>
                <a:sym typeface="Arial"/>
              </a:rPr>
              <a:t>Grupo de Trabajo para el desarrollo local de la Estrategia</a:t>
            </a:r>
            <a:r>
              <a:rPr lang="es-ES" sz="1200" b="0" strike="noStrike">
                <a:solidFill>
                  <a:schemeClr val="dk1"/>
                </a:solidFill>
                <a:latin typeface="Arial"/>
                <a:ea typeface="Arial"/>
                <a:cs typeface="Arial"/>
                <a:sym typeface="Arial"/>
              </a:rPr>
              <a:t> compuesto por el Ministerio de Sanidad), Comunidades Autónomas (CCAA), expertos de Entidades Locales, la Federación Española de Municipios y Provincias (FEMP) y expertos de sociedades científicas y del Ministerio.</a:t>
            </a:r>
            <a:endParaRPr sz="1200" b="0" strike="noStrike">
              <a:solidFill>
                <a:srgbClr val="000000"/>
              </a:solidFill>
              <a:latin typeface="Arial"/>
              <a:ea typeface="Arial"/>
              <a:cs typeface="Arial"/>
              <a:sym typeface="Arial"/>
            </a:endParaRPr>
          </a:p>
          <a:p>
            <a:pPr marL="21600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La guía tiene como objetivo establecer un marco de trabajo común para la implementación local de la estrategia, facilitar que se haga de manera universal en los municipios y proponer recomendaciones y herramientas concretas para ello.</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200"/>
              <a:buFont typeface="Arial"/>
              <a:buNone/>
            </a:pPr>
            <a:r>
              <a:rPr lang="es-ES" sz="12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https://www.mscbs.gob.es/profesionales/saludPublica/prevPromocion/Estrategia/docs/Guia_implementacion_local.pdf</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171360" lvl="0" indent="-171360" algn="l" rtl="0">
              <a:lnSpc>
                <a:spcPct val="100000"/>
              </a:lnSpc>
              <a:spcBef>
                <a:spcPts val="0"/>
              </a:spcBef>
              <a:spcAft>
                <a:spcPts val="0"/>
              </a:spcAft>
              <a:buClr>
                <a:srgbClr val="000000"/>
              </a:buClr>
              <a:buSzPts val="1200"/>
              <a:buFont typeface="Noto Sans Symbols"/>
              <a:buChar char="-"/>
            </a:pPr>
            <a:r>
              <a:rPr lang="es-ES" sz="1200" b="0" strike="noStrike">
                <a:solidFill>
                  <a:schemeClr val="dk1"/>
                </a:solidFill>
                <a:latin typeface="Arial"/>
                <a:ea typeface="Arial"/>
                <a:cs typeface="Arial"/>
                <a:sym typeface="Arial"/>
              </a:rPr>
              <a:t>El mapa on-line de recursos comunitarios para la salud “</a:t>
            </a:r>
            <a:r>
              <a:rPr lang="es-ES" sz="1200" b="1" strike="noStrike">
                <a:solidFill>
                  <a:schemeClr val="dk1"/>
                </a:solidFill>
                <a:latin typeface="Arial"/>
                <a:ea typeface="Arial"/>
                <a:cs typeface="Arial"/>
                <a:sym typeface="Arial"/>
              </a:rPr>
              <a:t>LOCALIZA salud”: </a:t>
            </a:r>
            <a:r>
              <a:rPr lang="es-ES" sz="1200" b="0" strike="noStrike">
                <a:solidFill>
                  <a:schemeClr val="dk1"/>
                </a:solidFill>
                <a:latin typeface="Arial"/>
                <a:ea typeface="Arial"/>
                <a:cs typeface="Arial"/>
                <a:sym typeface="Arial"/>
              </a:rPr>
              <a:t>una aplicación informática sencilla que visibiliza recursos y actividades que contribuyen a la salud y bienestar en los municipios adheridos a la Estrategia de Promoción de la Salud y Prevención en el SNS. </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2000"/>
              <a:buFont typeface="Arial"/>
              <a:buNone/>
            </a:pPr>
            <a:r>
              <a:rPr lang="es-ES" sz="2000" b="0" u="sng" strike="noStrik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https://localizasalud.mscbs.es/maparecursos/main/Menu.action</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171360" lvl="0" indent="-171360" algn="l" rtl="0">
              <a:lnSpc>
                <a:spcPct val="100000"/>
              </a:lnSpc>
              <a:spcBef>
                <a:spcPts val="0"/>
              </a:spcBef>
              <a:spcAft>
                <a:spcPts val="0"/>
              </a:spcAft>
              <a:buClr>
                <a:srgbClr val="000000"/>
              </a:buClr>
              <a:buSzPts val="2000"/>
              <a:buFont typeface="Noto Sans Symbols"/>
              <a:buChar char="-"/>
            </a:pPr>
            <a:r>
              <a:rPr lang="es-ES" sz="2000" b="1" strike="noStrike">
                <a:solidFill>
                  <a:srgbClr val="000000"/>
                </a:solidFill>
                <a:latin typeface="Arial"/>
                <a:ea typeface="Arial"/>
                <a:cs typeface="Arial"/>
                <a:sym typeface="Arial"/>
              </a:rPr>
              <a:t>Recursos de formación:</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         - </a:t>
            </a:r>
            <a:r>
              <a:rPr lang="es-ES" sz="2000" b="1" strike="noStrike">
                <a:solidFill>
                  <a:srgbClr val="000000"/>
                </a:solidFill>
                <a:latin typeface="Arial"/>
                <a:ea typeface="Arial"/>
                <a:cs typeface="Arial"/>
                <a:sym typeface="Arial"/>
              </a:rPr>
              <a:t>Curso Salud Local</a:t>
            </a:r>
            <a:r>
              <a:rPr lang="es-ES" sz="2000" b="0" strike="noStrike">
                <a:solidFill>
                  <a:srgbClr val="000000"/>
                </a:solidFill>
                <a:latin typeface="Arial"/>
                <a:ea typeface="Arial"/>
                <a:cs typeface="Arial"/>
                <a:sym typeface="Arial"/>
              </a:rPr>
              <a:t>: </a:t>
            </a:r>
            <a:r>
              <a:rPr lang="es-ES" sz="1200" b="0" strike="noStrike">
                <a:solidFill>
                  <a:schemeClr val="dk1"/>
                </a:solidFill>
                <a:latin typeface="Arial"/>
                <a:ea typeface="Arial"/>
                <a:cs typeface="Arial"/>
                <a:sym typeface="Arial"/>
              </a:rPr>
              <a:t>Sienta las bases del entorno local como entorno saludable y apoya la implementación local de la EPSP de manera práctica, con el fin de fomentar la salud y el bienestar de la población. </a:t>
            </a:r>
            <a:r>
              <a:rPr lang="es-ES" sz="2000" b="0" u="sng" strike="noStrik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https://www.mscbs.gob.es/profesionales/saludPublica/prevPromocion/Estrategia/PlanCapacitacion/Curso_SaludLocal.htm</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 </a:t>
            </a:r>
            <a:r>
              <a:rPr lang="es-ES" sz="1200" b="1" strike="noStrike">
                <a:solidFill>
                  <a:schemeClr val="dk1"/>
                </a:solidFill>
                <a:latin typeface="Arial"/>
                <a:ea typeface="Arial"/>
                <a:cs typeface="Arial"/>
                <a:sym typeface="Arial"/>
              </a:rPr>
              <a:t>Jornadas anuales </a:t>
            </a:r>
            <a:r>
              <a:rPr lang="es-ES" sz="1200" b="0" strike="noStrike">
                <a:solidFill>
                  <a:schemeClr val="dk1"/>
                </a:solidFill>
                <a:latin typeface="Arial"/>
                <a:ea typeface="Arial"/>
                <a:cs typeface="Arial"/>
                <a:sym typeface="Arial"/>
              </a:rPr>
              <a:t>sobre la implementación local de la EPSP. </a:t>
            </a:r>
            <a:r>
              <a:rPr lang="es-ES" sz="2000" b="0" u="sng" strike="noStrik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https://www.mscbs.gob.es/profesionales/saludPublica/prevPromocion/Estrategia/Implementacion_Local.htm</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171360" lvl="0" indent="-171360" algn="l" rtl="0">
              <a:lnSpc>
                <a:spcPct val="100000"/>
              </a:lnSpc>
              <a:spcBef>
                <a:spcPts val="0"/>
              </a:spcBef>
              <a:spcAft>
                <a:spcPts val="0"/>
              </a:spcAft>
              <a:buClr>
                <a:srgbClr val="000000"/>
              </a:buClr>
              <a:buSzPts val="2000"/>
              <a:buFont typeface="Noto Sans Symbols"/>
              <a:buChar char="-"/>
            </a:pPr>
            <a:r>
              <a:rPr lang="es-ES" sz="2000" b="0" strike="noStrike">
                <a:solidFill>
                  <a:srgbClr val="000000"/>
                </a:solidFill>
                <a:latin typeface="Arial"/>
                <a:ea typeface="Arial"/>
                <a:cs typeface="Arial"/>
                <a:sym typeface="Arial"/>
              </a:rPr>
              <a:t>Para facilitar la integración de la </a:t>
            </a:r>
            <a:r>
              <a:rPr lang="es-ES" sz="2000" b="1" strike="noStrike">
                <a:solidFill>
                  <a:srgbClr val="000000"/>
                </a:solidFill>
                <a:latin typeface="Arial"/>
                <a:ea typeface="Arial"/>
                <a:cs typeface="Arial"/>
                <a:sym typeface="Arial"/>
              </a:rPr>
              <a:t>equidad </a:t>
            </a:r>
            <a:r>
              <a:rPr lang="es-ES" sz="2000" b="0" strike="noStrike">
                <a:solidFill>
                  <a:srgbClr val="000000"/>
                </a:solidFill>
                <a:latin typeface="Arial"/>
                <a:ea typeface="Arial"/>
                <a:cs typeface="Arial"/>
                <a:sym typeface="Arial"/>
              </a:rPr>
              <a:t>en la implementación local de la EPSP proponemos la utilización de una herramienta de reflexión adaptada específicamente para la implementación local. Se trata de una versión corta y una adaptación del checklist de equidad de la guía Metodológica para integrar la Equidad en las Estrategias, Programas y Actividades de Salud del Ministerio de Sanidad. Supone una reflexión inicial y preliminar sobre la equidad en los programas y actividades sobre el ámbito de trabajo para plantearse por ejemplo si creen que sus programas llegan a toda la población, o solo a unos sectores, si llegan a quienes más lo necesitan, etc. </a:t>
            </a:r>
            <a:r>
              <a:rPr lang="es-ES" sz="2000" b="0" u="sng" strike="noStrik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https://www.mscbs.gob.es/profesionales/saludPublica/prevPromocion/Estrategia/Paso3_Avanzando_Implementacion.htm</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2000"/>
              <a:buFont typeface="Arial"/>
              <a:buNone/>
            </a:pPr>
            <a:r>
              <a:rPr lang="es-ES" sz="2000" b="0" strike="noStrike">
                <a:solidFill>
                  <a:srgbClr val="000000"/>
                </a:solidFill>
                <a:latin typeface="Arial"/>
                <a:ea typeface="Arial"/>
                <a:cs typeface="Arial"/>
                <a:sym typeface="Arial"/>
              </a:rPr>
              <a:t>- C</a:t>
            </a:r>
            <a:r>
              <a:rPr lang="es-ES" sz="1200" b="0" strike="noStrike">
                <a:solidFill>
                  <a:schemeClr val="lt1"/>
                </a:solidFill>
                <a:latin typeface="Arial"/>
                <a:ea typeface="Arial"/>
                <a:cs typeface="Arial"/>
                <a:sym typeface="Arial"/>
              </a:rPr>
              <a:t>onvocatoria anual de ayudas a las Entidades Locales para la potenciación de la implementación local de la EPSP: esta convocatoria se enmarca en el Convenios anual que establece el Ministerio de Sanidad con la Federación Española de Municipios y Provincias (FEMP) para la potenciación de la Red Española de Ciudades Saludables y (desde 2014) la implementación local de la Estrategia de Promoción de la Salud y Prevención en el Sistema Nacional de Salud.</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28600" lvl="0" indent="-22860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5: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En esta diapositiva, si se desea, se pueden presentar a la población los </a:t>
            </a:r>
            <a:r>
              <a:rPr lang="es-ES" sz="1100" b="1" strike="noStrike">
                <a:solidFill>
                  <a:srgbClr val="000000"/>
                </a:solidFill>
                <a:latin typeface="Arial"/>
                <a:ea typeface="Arial"/>
                <a:cs typeface="Arial"/>
                <a:sym typeface="Arial"/>
              </a:rPr>
              <a:t>datos demográficos de cada municipio </a:t>
            </a:r>
            <a:r>
              <a:rPr lang="es-ES" sz="1100" b="0" strike="noStrike">
                <a:solidFill>
                  <a:srgbClr val="000000"/>
                </a:solidFill>
                <a:latin typeface="Arial"/>
                <a:ea typeface="Arial"/>
                <a:cs typeface="Arial"/>
                <a:sym typeface="Arial"/>
              </a:rPr>
              <a:t>(se pone como ejemplo la pirámide de Madrid), y hacer un sencillo análisis sobre áreas priorizadas de la Estrategia de Promoción de la Salud y Prevención. </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Por ejemplo:</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Envejecimiento de la población.</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Población menor de 15 años.</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Índice de dependencia.</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O resaltar si hay algún grupo etario más numeroso.</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La información se puede obtener del </a:t>
            </a:r>
            <a:r>
              <a:rPr lang="es-ES" sz="1100" b="1" strike="noStrike">
                <a:solidFill>
                  <a:srgbClr val="000000"/>
                </a:solidFill>
                <a:latin typeface="Arial"/>
                <a:ea typeface="Arial"/>
                <a:cs typeface="Arial"/>
                <a:sym typeface="Arial"/>
              </a:rPr>
              <a:t>censo o del INE o información demográfica/epidemiológica de cada Comunidad Autónoma:</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171360" lvl="0" indent="-171360" algn="just" rtl="0">
              <a:lnSpc>
                <a:spcPct val="100000"/>
              </a:lnSpc>
              <a:spcBef>
                <a:spcPts val="278"/>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Población total: </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Instituto Nacional de Estadística (INE): Cifras oficiales de población resultantes de la revisión del Padrón municipal a 1 de enero de 2019</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https://www.ine.es/dynt3/inebase/es/index.htm?padre=517&amp;capsel=525</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171360" lvl="0" indent="-171360" algn="just" rtl="0">
              <a:lnSpc>
                <a:spcPct val="100000"/>
              </a:lnSpc>
              <a:spcBef>
                <a:spcPts val="278"/>
              </a:spcBef>
              <a:spcAft>
                <a:spcPts val="0"/>
              </a:spcAft>
              <a:buClr>
                <a:srgbClr val="000000"/>
              </a:buClr>
              <a:buSzPts val="1100"/>
              <a:buFont typeface="Arial"/>
              <a:buChar char="•"/>
            </a:pPr>
            <a:r>
              <a:rPr lang="es-ES" sz="1100" b="0" strike="noStrike">
                <a:solidFill>
                  <a:srgbClr val="000000"/>
                </a:solidFill>
                <a:latin typeface="Arial"/>
                <a:ea typeface="Arial"/>
                <a:cs typeface="Arial"/>
                <a:sym typeface="Arial"/>
              </a:rPr>
              <a:t>Población por rangos de edad:</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Instituto Nacional de Estadística (INE): Estadística del Padrón Continuo a 1 de enero de 2019. Datos por municipios.</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https://www.ine.es/dynt3/inebase/es/index.htm?type=pcaxis&amp;file=pcaxis&amp;path=%2Ft20%2Fe245%2Fp05%2F%2Fa2019</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p:txBody>
      </p:sp>
      <p:sp>
        <p:nvSpPr>
          <p:cNvPr id="92" name="Google Shape;92;p5: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40</a:t>
            </a:fld>
            <a:endParaRPr sz="1200" b="0" strike="noStrike">
              <a:solidFill>
                <a:srgbClr val="000000"/>
              </a:solidFill>
              <a:latin typeface="Times New Roman"/>
              <a:ea typeface="Times New Roman"/>
              <a:cs typeface="Times New Roman"/>
              <a:sym typeface="Times New Roman"/>
            </a:endParaRPr>
          </a:p>
        </p:txBody>
      </p:sp>
      <p:sp>
        <p:nvSpPr>
          <p:cNvPr id="654" name="Google Shape;654;p40: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40: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 </a:t>
            </a:r>
            <a:r>
              <a:rPr lang="es-ES" sz="1200" b="1" strike="noStrike">
                <a:solidFill>
                  <a:schemeClr val="dk1"/>
                </a:solidFill>
                <a:latin typeface="Arial"/>
                <a:ea typeface="Arial"/>
                <a:cs typeface="Arial"/>
                <a:sym typeface="Arial"/>
              </a:rPr>
              <a:t>Guías técnicas</a:t>
            </a:r>
            <a:r>
              <a:rPr lang="es-ES" sz="1200" b="0" strike="noStrike">
                <a:solidFill>
                  <a:schemeClr val="dk1"/>
                </a:solidFill>
                <a:latin typeface="Arial"/>
                <a:ea typeface="Arial"/>
                <a:cs typeface="Arial"/>
                <a:sym typeface="Arial"/>
              </a:rPr>
              <a:t>: </a:t>
            </a:r>
            <a:r>
              <a:rPr lang="es-ES" sz="20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https://www.mscbs.gob.es/profesionales/saludPublica/prevPromocion/Estrategia/Implementacion_Local_Herramientas.htm</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“Hacia Rutas Saludables” es una guía de información práctica para apoyar a las entidades locales en el diseño, dinamización y evaluación de un Plan de Ruta(s) Saludable(s). Escrita por profesionales de la Educación Física y el Deporte y de la Promoción de la Salud y coeditada por el Ministerio de Sanidad y la Federación Española de Municipios y Provincias, su publicación se inscribe dentro de la Estrategia de Promoción de la Salud y Prevención como una herramienta pensada para contribuir al desarrollo de entornos que posibiliten e incentiven la actividad física, siguiendo criterios de equidad, intersectorialidad, participación y coherencia.</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 Participar para ganar salud: Versión para todos los públicos de la Guía de Participación Comunitaria: Mejorando la salud y el bienestar y reduciendo desigualdades en salud, 2019. Esta versión ha sido realizada por el Nodo Madrileño del Proyecto Adapta GPS, el proyecto comunitario Mapeando Carabanchel Alto y el Área de Promoción de la Salud del Ministerio de Sanidad y ha contado con el apoyo metodológico de Guía Salud. Su formato atractivo y su lenguaje accesible busca facilitar el encuentro entre niveles, técnico, ciudadano y directivo.</a:t>
            </a: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u="sng" strike="noStrik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s-ES" sz="2000" b="0" u="sng" strike="noStrik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Documento Técnico de criterios generales sobre parámetros de diseño urbano para alcanzar los objetivos de una ciudad saludable con especial énfasis en el envejecimiento activo </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2000"/>
              <a:buFont typeface="Arial"/>
              <a:buNone/>
            </a:pPr>
            <a:r>
              <a:rPr lang="es-ES" sz="2000" b="0" u="sng" strike="noStrik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 Guía para desarrollar programas de actividad física multicomponente en recursos comunitarios y locales: </a:t>
            </a:r>
            <a:r>
              <a:rPr lang="es-ES" sz="2000" b="0" strike="noStrike">
                <a:solidFill>
                  <a:srgbClr val="000000"/>
                </a:solidFill>
                <a:latin typeface="Arial"/>
                <a:ea typeface="Arial"/>
                <a:cs typeface="Arial"/>
                <a:sym typeface="Arial"/>
              </a:rPr>
              <a:t>Guía sencilla destinada a la prevención de la fragilidad y las caídas en la persona mayor mediante el desarrollo de programas de actividad física multicomponente realizados por los equipos del ámbito comunitario en la población mayor frágil y/o con alto riesgo de caídas derivada desde los Servicios de Atención Primaria</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2000"/>
              <a:buFont typeface="Arial"/>
              <a:buNone/>
            </a:pPr>
            <a:r>
              <a:rPr lang="es-ES" sz="2000" b="0" u="sng" strike="noStrik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 Redes comunitarias en la crisis de COVID-19 </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a:p>
            <a:pPr marL="228600" lvl="0" indent="-228600" algn="l" rtl="0">
              <a:lnSpc>
                <a:spcPct val="100000"/>
              </a:lnSpc>
              <a:spcBef>
                <a:spcPts val="0"/>
              </a:spcBef>
              <a:spcAft>
                <a:spcPts val="0"/>
              </a:spcAft>
              <a:buSzPts val="2000"/>
              <a:buNone/>
            </a:pPr>
            <a:endParaRPr sz="2000" b="0"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1: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strike="noStrike">
                <a:solidFill>
                  <a:srgbClr val="000000"/>
                </a:solidFill>
                <a:latin typeface="Times New Roman"/>
                <a:ea typeface="Times New Roman"/>
                <a:cs typeface="Times New Roman"/>
                <a:sym typeface="Times New Roman"/>
              </a:rPr>
              <a:t>41</a:t>
            </a:fld>
            <a:endParaRPr sz="1200" b="0" strike="noStrike">
              <a:solidFill>
                <a:srgbClr val="000000"/>
              </a:solidFill>
              <a:latin typeface="Times New Roman"/>
              <a:ea typeface="Times New Roman"/>
              <a:cs typeface="Times New Roman"/>
              <a:sym typeface="Times New Roman"/>
            </a:endParaRPr>
          </a:p>
        </p:txBody>
      </p:sp>
      <p:sp>
        <p:nvSpPr>
          <p:cNvPr id="670" name="Google Shape;670;p41: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1" name="Google Shape;671;p41: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Noto Sans Symbols"/>
              <a:buAutoNum type="arabicPeriod"/>
            </a:pPr>
            <a:r>
              <a:rPr lang="es-ES" sz="1200" b="1" strike="noStrike">
                <a:solidFill>
                  <a:schemeClr val="dk1"/>
                </a:solidFill>
                <a:latin typeface="Arial"/>
                <a:ea typeface="Arial"/>
                <a:cs typeface="Arial"/>
                <a:sym typeface="Arial"/>
              </a:rPr>
              <a:t>Las Recomendaciones para la población sobre Actividad Física para la Salud y Reducción del Sedentarismo</a:t>
            </a:r>
            <a:r>
              <a:rPr lang="es-ES" sz="1200" b="0" strike="noStrike">
                <a:solidFill>
                  <a:schemeClr val="dk1"/>
                </a:solidFill>
                <a:latin typeface="Arial"/>
                <a:ea typeface="Arial"/>
                <a:cs typeface="Arial"/>
                <a:sym typeface="Arial"/>
              </a:rPr>
              <a:t>, tienen el objetivo de dar a conocer a la población cual es la cantidad, intensidad, frecuencia y duración de la actividad física que beneficia la salud. Se basan en las recomendaciones existentes a nivel internacional, y en la evidencia científica, teniendo como objetivo final que toda la población sea más activa físicamente.	 </a:t>
            </a:r>
            <a:r>
              <a:rPr lang="es-ES" sz="20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https://www.mscbs.gob.es/profesionales/saludPublica/prevPromocion/Estrategia/Recomendaciones_ActivFisica.htm</a:t>
            </a:r>
            <a:endParaRPr sz="2000" b="0" strike="noStrike">
              <a:solidFill>
                <a:srgbClr val="000000"/>
              </a:solidFill>
              <a:latin typeface="Arial"/>
              <a:ea typeface="Arial"/>
              <a:cs typeface="Arial"/>
              <a:sym typeface="Arial"/>
            </a:endParaRPr>
          </a:p>
          <a:p>
            <a:pPr marL="228600" lvl="0" indent="-228600" algn="l" rtl="0">
              <a:lnSpc>
                <a:spcPct val="100000"/>
              </a:lnSpc>
              <a:spcBef>
                <a:spcPts val="0"/>
              </a:spcBef>
              <a:spcAft>
                <a:spcPts val="0"/>
              </a:spcAft>
              <a:buClr>
                <a:srgbClr val="000000"/>
              </a:buClr>
              <a:buSzPts val="1200"/>
              <a:buFont typeface="Noto Sans Symbols"/>
              <a:buAutoNum type="arabicPeriod"/>
            </a:pPr>
            <a:r>
              <a:rPr lang="es-ES" sz="1200" b="1" strike="noStrike">
                <a:solidFill>
                  <a:schemeClr val="dk1"/>
                </a:solidFill>
                <a:latin typeface="Arial"/>
                <a:ea typeface="Arial"/>
                <a:cs typeface="Arial"/>
                <a:sym typeface="Arial"/>
              </a:rPr>
              <a:t>Página web Estilos de vida saludables: </a:t>
            </a:r>
            <a:r>
              <a:rPr lang="es-ES" sz="1200" b="0" strike="noStrike">
                <a:solidFill>
                  <a:schemeClr val="dk1"/>
                </a:solidFill>
                <a:latin typeface="Arial"/>
                <a:ea typeface="Arial"/>
                <a:cs typeface="Arial"/>
                <a:sym typeface="Arial"/>
              </a:rPr>
              <a:t>Esta página </a:t>
            </a:r>
            <a:r>
              <a:rPr lang="es-ES" sz="1200" b="1" strike="noStrike">
                <a:solidFill>
                  <a:schemeClr val="dk1"/>
                </a:solidFill>
                <a:latin typeface="Arial"/>
                <a:ea typeface="Arial"/>
                <a:cs typeface="Arial"/>
                <a:sym typeface="Arial"/>
              </a:rPr>
              <a:t>web</a:t>
            </a:r>
            <a:r>
              <a:rPr lang="es-ES" sz="1200" b="0" strike="noStrike">
                <a:solidFill>
                  <a:schemeClr val="dk1"/>
                </a:solidFill>
                <a:latin typeface="Arial"/>
                <a:ea typeface="Arial"/>
                <a:cs typeface="Arial"/>
                <a:sym typeface="Arial"/>
              </a:rPr>
              <a:t> surge como parte de las acciones de la Estrategia de Promoción de la Salud y Prevención en el Sistema Nacional de Salud y su finalidad es proporcionar información útil y de calidad, ajustada a las diferentes necesidades de la ciudadanía; en ella podrás encontrar recomendaciones, herramientas interactivas, vídeos y otros materiales y recursos de utilidad para hacer más saludables nuestros estilos de vida (</a:t>
            </a:r>
            <a:r>
              <a:rPr lang="es-ES" sz="2000" b="0" u="sng" strike="noStrik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https://estilosdevidasaludable.sanidad.gob.es/</a:t>
            </a:r>
            <a:r>
              <a:rPr lang="es-ES" sz="2000" b="0" strike="noStrike">
                <a:solidFill>
                  <a:srgbClr val="000000"/>
                </a:solidFill>
                <a:latin typeface="Arial"/>
                <a:ea typeface="Arial"/>
                <a:cs typeface="Arial"/>
                <a:sym typeface="Arial"/>
              </a:rPr>
              <a:t>).</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2. Materiales</a:t>
            </a:r>
            <a:r>
              <a:rPr lang="es-ES" sz="1200" b="0" u="sng" strike="noStrik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s-ES" sz="1200" b="0" strike="noStrike">
                <a:solidFill>
                  <a:schemeClr val="dk1"/>
                </a:solidFill>
                <a:latin typeface="Arial"/>
                <a:ea typeface="Arial"/>
                <a:cs typeface="Arial"/>
                <a:sym typeface="Arial"/>
              </a:rPr>
              <a:t>dirigidos a toda la población y cuyo objetivo común es contribuir a adoptar estilos de vida más saludables en los factores priorizados en la Estrategia de Promoción de la Salud y Prevención en el </a:t>
            </a:r>
            <a:r>
              <a:rPr lang="es-ES" sz="2000" b="0" strike="noStrike">
                <a:solidFill>
                  <a:srgbClr val="000000"/>
                </a:solidFill>
                <a:latin typeface="Arial"/>
                <a:ea typeface="Arial"/>
                <a:cs typeface="Arial"/>
                <a:sym typeface="Arial"/>
              </a:rPr>
              <a:t>SNS (</a:t>
            </a:r>
            <a:r>
              <a:rPr lang="es-ES" sz="1200" b="0" u="sng" strike="noStrik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https://www.mscbs.gob.es/profesionales/saludPublica/prevPromocion/Estrategia/Materiales_EstilosdeVidaSaludable.htm</a:t>
            </a:r>
            <a:r>
              <a:rPr lang="es-ES" sz="1200" b="0" strike="noStrike">
                <a:solidFill>
                  <a:srgbClr val="000000"/>
                </a:solidFill>
                <a:latin typeface="Arial"/>
                <a:ea typeface="Arial"/>
                <a:cs typeface="Arial"/>
                <a:sym typeface="Arial"/>
              </a:rPr>
              <a:t>)</a:t>
            </a:r>
            <a:r>
              <a:rPr lang="es-ES" sz="2000" b="0" strike="noStrike">
                <a:solidFill>
                  <a:srgbClr val="000000"/>
                </a:solidFill>
                <a:latin typeface="Arial"/>
                <a:ea typeface="Arial"/>
                <a:cs typeface="Arial"/>
                <a:sym typeface="Arial"/>
              </a:rPr>
              <a:t>.</a:t>
            </a:r>
            <a:endParaRPr sz="20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3. Capacitación en Parentalidad positiva para</a:t>
            </a:r>
            <a:r>
              <a:rPr lang="es-ES" sz="1200" b="0" strike="noStrike">
                <a:solidFill>
                  <a:srgbClr val="000000"/>
                </a:solidFill>
                <a:latin typeface="Arial"/>
                <a:ea typeface="Arial"/>
                <a:cs typeface="Arial"/>
                <a:sym typeface="Arial"/>
              </a:rPr>
              <a:t> padres, madres, familiares y cuidadores de niños y niñas de 0 a 3 años de edad dirigida a fomentar modelos parentales positivos que contribuyan a garantizar un buen comienzo en la vida de todos los niños y niñas para que puedan desarrollar su máximo potencial de salud independientemente de las condiciones de sus familias, prestando atención especial al tipo de información y apoyo que las familias necesitan en distintas situaciones y en las diferentes etapas de la vida de niños y niñas (</a:t>
            </a:r>
            <a:r>
              <a:rPr lang="es-ES" sz="2000" b="0" u="sng" strike="noStrik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https://www.mscbs.gob.es/profesionales/saludPublica/prevPromocion/Estrategia/docs/ParentalidadPositiva/Diptico_ParentalidadPositiva.pdf</a:t>
            </a:r>
            <a:r>
              <a:rPr lang="es-ES" sz="1200" b="0" strike="noStrike">
                <a:solidFill>
                  <a:srgbClr val="000000"/>
                </a:solidFill>
                <a:latin typeface="Arial"/>
                <a:ea typeface="Arial"/>
                <a:cs typeface="Arial"/>
                <a:sym typeface="Arial"/>
              </a:rPr>
              <a:t>).</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2: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42: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Entre todos podemos trabajar en común, con una visión de Salud y Equidad en Todas las Políticas, para crear un entorno social y medioambiental adecuado y facilitar que “las elecciones más sanas sean las más fáciles” (OMS).</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chemeClr val="dk1"/>
              </a:buClr>
              <a:buSzPts val="1100"/>
              <a:buFont typeface="Arial"/>
              <a:buNone/>
            </a:pPr>
            <a:r>
              <a:rPr lang="es-ES" sz="1100" b="1" strike="noStrike">
                <a:solidFill>
                  <a:schemeClr val="dk1"/>
                </a:solidFill>
                <a:latin typeface="Arial"/>
                <a:ea typeface="Arial"/>
                <a:cs typeface="Arial"/>
                <a:sym typeface="Arial"/>
              </a:rPr>
              <a:t>NOTAS: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FF0000"/>
              </a:buClr>
              <a:buSzPts val="1100"/>
              <a:buFont typeface="Arial"/>
              <a:buChar char="•"/>
            </a:pPr>
            <a:r>
              <a:rPr lang="es-ES" sz="1100" b="1" strike="noStrike">
                <a:solidFill>
                  <a:srgbClr val="FF0000"/>
                </a:solidFill>
                <a:latin typeface="Arial"/>
                <a:ea typeface="Arial"/>
                <a:cs typeface="Arial"/>
                <a:sym typeface="Arial"/>
              </a:rPr>
              <a:t>Explicar en qué manera puede participar la ciudadanía del municipio en este trabajo por la salud o cuáles son los siguientes pasos.</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FF0000"/>
              </a:buClr>
              <a:buSzPts val="1100"/>
              <a:buFont typeface="Arial"/>
              <a:buChar char="•"/>
            </a:pPr>
            <a:r>
              <a:rPr lang="es-ES" sz="1100" b="1" strike="noStrike">
                <a:solidFill>
                  <a:srgbClr val="FF0000"/>
                </a:solidFill>
                <a:latin typeface="Arial"/>
                <a:ea typeface="Arial"/>
                <a:cs typeface="Arial"/>
                <a:sym typeface="Arial"/>
              </a:rPr>
              <a:t>Poner los logos del municipio, de la Estrategia de Promoción de la Salud y Prevención en el SNS, de la Red Española de Ciudades Saludables, según sea el caso del municipio.</a:t>
            </a:r>
            <a:endParaRPr sz="1100" b="0"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6: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España es el segundo país europeo</a:t>
            </a:r>
            <a:r>
              <a:rPr lang="es-ES" sz="1200" b="1" strike="noStrike">
                <a:solidFill>
                  <a:srgbClr val="000000"/>
                </a:solidFill>
                <a:latin typeface="Arial"/>
                <a:ea typeface="Arial"/>
                <a:cs typeface="Arial"/>
                <a:sym typeface="Arial"/>
              </a:rPr>
              <a:t> con una esperanza de vida más elevada </a:t>
            </a:r>
            <a:r>
              <a:rPr lang="es-ES" sz="1200" b="0" strike="noStrike">
                <a:solidFill>
                  <a:srgbClr val="000000"/>
                </a:solidFill>
                <a:latin typeface="Arial"/>
                <a:ea typeface="Arial"/>
                <a:cs typeface="Arial"/>
                <a:sym typeface="Arial"/>
              </a:rPr>
              <a:t>al nacimiento: </a:t>
            </a:r>
            <a:r>
              <a:rPr lang="es-ES" sz="1200" b="1" strike="noStrike">
                <a:solidFill>
                  <a:srgbClr val="000000"/>
                </a:solidFill>
                <a:latin typeface="Arial"/>
                <a:ea typeface="Arial"/>
                <a:cs typeface="Arial"/>
                <a:sym typeface="Arial"/>
              </a:rPr>
              <a:t>83,3 años </a:t>
            </a:r>
            <a:r>
              <a:rPr lang="es-ES" sz="1200" b="0" strike="noStrike">
                <a:solidFill>
                  <a:srgbClr val="000000"/>
                </a:solidFill>
                <a:latin typeface="Arial"/>
                <a:ea typeface="Arial"/>
                <a:cs typeface="Arial"/>
                <a:sym typeface="Arial"/>
              </a:rPr>
              <a:t>(86,0 años en mujeres y 80,4 años en hombres). </a:t>
            </a:r>
            <a:r>
              <a:rPr lang="es-ES" sz="1100" b="0" i="1" strike="noStrike">
                <a:solidFill>
                  <a:srgbClr val="000000"/>
                </a:solidFill>
                <a:latin typeface="Arial"/>
                <a:ea typeface="Arial"/>
                <a:cs typeface="Arial"/>
                <a:sym typeface="Arial"/>
              </a:rPr>
              <a:t>Fuente: Indicadores Clave del Sistema  Nacional de Salud (INCLASNS), 2017.</a:t>
            </a:r>
            <a:endParaRPr sz="1100" b="0" strike="noStrik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Sin embargo, este aumento medio de años de vida </a:t>
            </a:r>
            <a:r>
              <a:rPr lang="es-ES" sz="1200" b="1" strike="noStrike">
                <a:solidFill>
                  <a:srgbClr val="000000"/>
                </a:solidFill>
                <a:latin typeface="Arial"/>
                <a:ea typeface="Arial"/>
                <a:cs typeface="Arial"/>
                <a:sym typeface="Arial"/>
              </a:rPr>
              <a:t>no se asocia a una buena calidad</a:t>
            </a:r>
            <a:r>
              <a:rPr lang="es-ES" sz="1200" b="0" strike="noStrike">
                <a:solidFill>
                  <a:srgbClr val="000000"/>
                </a:solidFill>
                <a:latin typeface="Arial"/>
                <a:ea typeface="Arial"/>
                <a:cs typeface="Arial"/>
                <a:sym typeface="Arial"/>
              </a:rPr>
              <a:t> de la misma: </a:t>
            </a:r>
            <a:r>
              <a:rPr lang="es-ES" sz="2000" b="0" strike="noStrike">
                <a:solidFill>
                  <a:srgbClr val="000000"/>
                </a:solidFill>
                <a:latin typeface="Arial"/>
                <a:ea typeface="Arial"/>
                <a:cs typeface="Arial"/>
                <a:sym typeface="Arial"/>
              </a:rPr>
              <a:t>cuando nos fijamos en los años de vida en buena salud la situación varía:  la </a:t>
            </a:r>
            <a:r>
              <a:rPr lang="es-ES" sz="2000" b="1" strike="noStrike">
                <a:solidFill>
                  <a:srgbClr val="000000"/>
                </a:solidFill>
                <a:latin typeface="Arial"/>
                <a:ea typeface="Arial"/>
                <a:cs typeface="Arial"/>
                <a:sym typeface="Arial"/>
              </a:rPr>
              <a:t>esperanza de vida en buena salud </a:t>
            </a:r>
            <a:r>
              <a:rPr lang="es-ES" sz="2000" b="0" strike="noStrike">
                <a:solidFill>
                  <a:srgbClr val="000000"/>
                </a:solidFill>
                <a:latin typeface="Arial"/>
                <a:ea typeface="Arial"/>
                <a:cs typeface="Arial"/>
                <a:sym typeface="Arial"/>
              </a:rPr>
              <a:t>al nacimiento en </a:t>
            </a:r>
            <a:r>
              <a:rPr lang="es-ES" sz="2000" b="1" strike="noStrike">
                <a:solidFill>
                  <a:srgbClr val="000000"/>
                </a:solidFill>
                <a:latin typeface="Arial"/>
                <a:ea typeface="Arial"/>
                <a:cs typeface="Arial"/>
                <a:sym typeface="Arial"/>
              </a:rPr>
              <a:t>ambos sexos </a:t>
            </a:r>
            <a:r>
              <a:rPr lang="es-ES" sz="2000" b="0" strike="noStrike">
                <a:solidFill>
                  <a:srgbClr val="000000"/>
                </a:solidFill>
                <a:latin typeface="Arial"/>
                <a:ea typeface="Arial"/>
                <a:cs typeface="Arial"/>
                <a:sym typeface="Arial"/>
              </a:rPr>
              <a:t>desciende hasta los </a:t>
            </a:r>
            <a:r>
              <a:rPr lang="es-ES" sz="2000" b="1" strike="noStrike">
                <a:solidFill>
                  <a:srgbClr val="000000"/>
                </a:solidFill>
                <a:latin typeface="Arial"/>
                <a:ea typeface="Arial"/>
                <a:cs typeface="Arial"/>
                <a:sym typeface="Arial"/>
              </a:rPr>
              <a:t>63,2 años </a:t>
            </a:r>
            <a:r>
              <a:rPr lang="es-ES" sz="2000" b="0" strike="noStrike">
                <a:solidFill>
                  <a:srgbClr val="000000"/>
                </a:solidFill>
                <a:latin typeface="Arial"/>
                <a:ea typeface="Arial"/>
                <a:cs typeface="Arial"/>
                <a:sym typeface="Arial"/>
              </a:rPr>
              <a:t>(62,6 años en mujeres y 63,9 años en hombres), y otros países de nuestro entorno nos aventajan (como se observa en la figura: Healthy life years at birth).</a:t>
            </a:r>
            <a:endParaRPr sz="20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En este mismo sentido, en la última Encuesta Nacional de Salud de 2017, el 77,8% de los hombres y el 70,4% de las mujeres refieren que su estado de salud es bueno o muy bueno, cifras que en los mayores de 65 años bajan al 52,3% y 40,0%, respectivamente, lo que demuestra una clara diferencia de género. </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200"/>
              <a:buFont typeface="Arial"/>
              <a:buNone/>
            </a:pPr>
            <a:r>
              <a:rPr lang="es-ES" sz="1200" b="0" strike="noStrike">
                <a:solidFill>
                  <a:srgbClr val="000000"/>
                </a:solidFill>
                <a:latin typeface="Arial"/>
                <a:ea typeface="Arial"/>
                <a:cs typeface="Arial"/>
                <a:sym typeface="Arial"/>
              </a:rPr>
              <a:t>De hecho, la </a:t>
            </a:r>
            <a:r>
              <a:rPr lang="es-ES" sz="1200" b="1" strike="noStrike">
                <a:solidFill>
                  <a:srgbClr val="000000"/>
                </a:solidFill>
                <a:latin typeface="Arial"/>
                <a:ea typeface="Arial"/>
                <a:cs typeface="Arial"/>
                <a:sym typeface="Arial"/>
              </a:rPr>
              <a:t>meta principal </a:t>
            </a:r>
            <a:r>
              <a:rPr lang="es-ES" sz="1200" b="0" strike="noStrike">
                <a:solidFill>
                  <a:srgbClr val="000000"/>
                </a:solidFill>
                <a:latin typeface="Arial"/>
                <a:ea typeface="Arial"/>
                <a:cs typeface="Arial"/>
                <a:sym typeface="Arial"/>
              </a:rPr>
              <a:t>de la primera fase de la Estrategia es aumentar en dos años la esperanza de vida en buena salud. </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p:txBody>
      </p:sp>
      <p:sp>
        <p:nvSpPr>
          <p:cNvPr id="104" name="Google Shape;104;p6: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917640" y="746280"/>
            <a:ext cx="4962240" cy="3720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7:notes"/>
          <p:cNvSpPr txBox="1">
            <a:spLocks noGrp="1"/>
          </p:cNvSpPr>
          <p:nvPr>
            <p:ph type="body" idx="1"/>
          </p:nvPr>
        </p:nvSpPr>
        <p:spPr>
          <a:xfrm>
            <a:off x="679320" y="4716360"/>
            <a:ext cx="5438520" cy="4465440"/>
          </a:xfrm>
          <a:prstGeom prst="rect">
            <a:avLst/>
          </a:prstGeom>
          <a:noFill/>
          <a:ln>
            <a:noFill/>
          </a:ln>
        </p:spPr>
        <p:txBody>
          <a:bodyPr spcFirstLastPara="1" wrap="square" lIns="90700" tIns="45350" rIns="90700" bIns="45350" anchor="t" anchorCtr="0">
            <a:noAutofit/>
          </a:bodyPr>
          <a:lstStyle/>
          <a:p>
            <a:pPr marL="21600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Además sabemos que las principales causas de que se tenga una peor salud  son las enfermedades crónicas, especialmente en los últimos años de vida. Estas enfermedades crónicas,  tanto a nivel mundial como en nuestro entorno, tienen unos determinantes y factores de riesgo comunes y abordarlos de forma conjunta e integradora va a mejorar tanto el impacto de las acciones de promoción y prevención como su eficiencia.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De hecho, la ONU en 2011, acordó establecer como objetivo para el año 2025 una reducción  del 25% en la mortalidad por estas enfermedades. Para ello, se estableció la </a:t>
            </a:r>
            <a:r>
              <a:rPr lang="es-ES" sz="1100" b="1" strike="noStrike">
                <a:solidFill>
                  <a:srgbClr val="000000"/>
                </a:solidFill>
                <a:latin typeface="Arial"/>
                <a:ea typeface="Arial"/>
                <a:cs typeface="Arial"/>
                <a:sym typeface="Arial"/>
              </a:rPr>
              <a:t>estrategia “cuatro por cuatro”, es decir, priorizar el abordaje de los cuatro principales factores de riesgo (alimentación no saludable, inactividad física, consumo de alcohol y consumo de tabaco) </a:t>
            </a:r>
            <a:r>
              <a:rPr lang="es-ES" sz="1100" b="0" strike="noStrike">
                <a:solidFill>
                  <a:srgbClr val="000000"/>
                </a:solidFill>
                <a:latin typeface="Arial"/>
                <a:ea typeface="Arial"/>
                <a:cs typeface="Arial"/>
                <a:sym typeface="Arial"/>
              </a:rPr>
              <a:t>que son los factores de riesgo principales para las cuatro principales enfermedades crónicas: enfermedad cardiovascular, cáncer, diabetes y enfermedad respiratoria crónica.</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Promover estilos de vida saludables es una tarea compleja. Aunque la adopción de unos estilos de vida saludables puede parecer que es una decisión individual, hay muchos factores externos que nos hacen elegir uno u otro comportamiento, por lo que centrarse exclusivamente en lo individual resultaría ineficaz. Debemos trabajar  para crear un </a:t>
            </a:r>
            <a:r>
              <a:rPr lang="es-ES" sz="1100" b="1" strike="noStrike">
                <a:solidFill>
                  <a:srgbClr val="000000"/>
                </a:solidFill>
                <a:latin typeface="Arial"/>
                <a:ea typeface="Arial"/>
                <a:cs typeface="Arial"/>
                <a:sym typeface="Arial"/>
              </a:rPr>
              <a:t>entorno social y medioambiental adecuado </a:t>
            </a:r>
            <a:r>
              <a:rPr lang="es-ES" sz="1100" b="0" strike="noStrike">
                <a:solidFill>
                  <a:srgbClr val="000000"/>
                </a:solidFill>
                <a:latin typeface="Arial"/>
                <a:ea typeface="Arial"/>
                <a:cs typeface="Arial"/>
                <a:sym typeface="Arial"/>
              </a:rPr>
              <a:t>donde estas opciones saludables sean fáciles de elegir, que </a:t>
            </a:r>
            <a:r>
              <a:rPr lang="es-ES" sz="1100" b="1" strike="noStrike">
                <a:solidFill>
                  <a:srgbClr val="000000"/>
                </a:solidFill>
                <a:latin typeface="Arial"/>
                <a:ea typeface="Arial"/>
                <a:cs typeface="Arial"/>
                <a:sym typeface="Arial"/>
              </a:rPr>
              <a:t>“las elecciones más sanas sean las más fáciles” </a:t>
            </a:r>
            <a:r>
              <a:rPr lang="es-ES" sz="1100" b="0" strike="noStrike">
                <a:solidFill>
                  <a:srgbClr val="000000"/>
                </a:solidFill>
                <a:latin typeface="Arial"/>
                <a:ea typeface="Arial"/>
                <a:cs typeface="Arial"/>
                <a:sym typeface="Arial"/>
              </a:rPr>
              <a:t>(OMS).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Por ejemplo: si los ciudadanos tienen cerca parques o polideportivos donde poder hacer actividad física de manera agradable será más probable que se animen a hacerla.</a:t>
            </a:r>
            <a:endParaRPr sz="1100" b="0" strike="noStrike">
              <a:solidFill>
                <a:srgbClr val="000000"/>
              </a:solidFill>
              <a:latin typeface="Arial"/>
              <a:ea typeface="Arial"/>
              <a:cs typeface="Arial"/>
              <a:sym typeface="Arial"/>
            </a:endParaRPr>
          </a:p>
        </p:txBody>
      </p:sp>
      <p:sp>
        <p:nvSpPr>
          <p:cNvPr id="136" name="Google Shape;136;p7:notes"/>
          <p:cNvSpPr/>
          <p:nvPr/>
        </p:nvSpPr>
        <p:spPr>
          <a:xfrm>
            <a:off x="3851280" y="9429840"/>
            <a:ext cx="2944440" cy="49644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p:nvPr/>
        </p:nvSpPr>
        <p:spPr>
          <a:xfrm>
            <a:off x="3849840" y="9429840"/>
            <a:ext cx="2945880" cy="4964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
        <p:nvSpPr>
          <p:cNvPr id="184" name="Google Shape;184;p8:notes"/>
          <p:cNvSpPr>
            <a:spLocks noGrp="1" noRot="1" noChangeAspect="1"/>
          </p:cNvSpPr>
          <p:nvPr>
            <p:ph type="sldImg" idx="2"/>
          </p:nvPr>
        </p:nvSpPr>
        <p:spPr>
          <a:xfrm>
            <a:off x="917640" y="744480"/>
            <a:ext cx="496368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8:notes"/>
          <p:cNvSpPr txBox="1">
            <a:spLocks noGrp="1"/>
          </p:cNvSpPr>
          <p:nvPr>
            <p:ph type="body" idx="1"/>
          </p:nvPr>
        </p:nvSpPr>
        <p:spPr>
          <a:xfrm>
            <a:off x="679320" y="4714920"/>
            <a:ext cx="5438520" cy="4468320"/>
          </a:xfrm>
          <a:prstGeom prst="rect">
            <a:avLst/>
          </a:prstGeom>
          <a:noFill/>
          <a:ln>
            <a:noFill/>
          </a:ln>
        </p:spPr>
        <p:txBody>
          <a:bodyPr spcFirstLastPara="1" wrap="square" lIns="91425" tIns="45700" rIns="91425" bIns="45700" anchor="t" anchorCtr="0">
            <a:noAutofit/>
          </a:bodyPr>
          <a:lstStyle/>
          <a:p>
            <a:pPr marL="21600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Este gráfico de Dahlgren y Whitehead, en capas de cebolla, sirve para ver los factores que influyen en la salud y que llamamos </a:t>
            </a:r>
            <a:r>
              <a:rPr lang="es-ES" sz="1100" b="1" strike="noStrike">
                <a:solidFill>
                  <a:schemeClr val="dk1"/>
                </a:solidFill>
                <a:latin typeface="Arial"/>
                <a:ea typeface="Arial"/>
                <a:cs typeface="Arial"/>
                <a:sym typeface="Arial"/>
              </a:rPr>
              <a:t>determinantes sociales de la salud</a:t>
            </a:r>
            <a:r>
              <a:rPr lang="es-ES" sz="1100" b="0" strike="noStrike">
                <a:solidFill>
                  <a:schemeClr val="dk1"/>
                </a:solidFill>
                <a:latin typeface="Arial"/>
                <a:ea typeface="Arial"/>
                <a:cs typeface="Arial"/>
                <a:sym typeface="Arial"/>
              </a:rPr>
              <a:t>: </a:t>
            </a:r>
            <a:endParaRPr sz="1100" b="0" strike="noStrike">
              <a:solidFill>
                <a:srgbClr val="000000"/>
              </a:solidFill>
              <a:latin typeface="Arial"/>
              <a:ea typeface="Arial"/>
              <a:cs typeface="Arial"/>
              <a:sym typeface="Arial"/>
            </a:endParaRPr>
          </a:p>
          <a:p>
            <a:pPr marL="21600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chemeClr val="dk1"/>
                </a:solidFill>
                <a:latin typeface="Arial"/>
                <a:ea typeface="Arial"/>
                <a:cs typeface="Arial"/>
                <a:sym typeface="Arial"/>
              </a:rPr>
              <a:t>En el centro en color blanco están </a:t>
            </a:r>
            <a:r>
              <a:rPr lang="es-ES" sz="1100" b="1" strike="noStrike">
                <a:solidFill>
                  <a:schemeClr val="dk1"/>
                </a:solidFill>
                <a:latin typeface="Arial"/>
                <a:ea typeface="Arial"/>
                <a:cs typeface="Arial"/>
                <a:sym typeface="Arial"/>
              </a:rPr>
              <a:t>los factores que no pueden modificarse</a:t>
            </a:r>
            <a:r>
              <a:rPr lang="es-ES" sz="1100" b="0" strike="noStrike">
                <a:solidFill>
                  <a:schemeClr val="dk1"/>
                </a:solidFill>
                <a:latin typeface="Arial"/>
                <a:ea typeface="Arial"/>
                <a:cs typeface="Arial"/>
                <a:sym typeface="Arial"/>
              </a:rPr>
              <a:t>: la edad, el sexo y factores genéticos.</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chemeClr val="dk1"/>
                </a:solidFill>
                <a:latin typeface="Arial"/>
                <a:ea typeface="Arial"/>
                <a:cs typeface="Arial"/>
                <a:sym typeface="Arial"/>
              </a:rPr>
              <a:t>En amarillo claro </a:t>
            </a:r>
            <a:r>
              <a:rPr lang="es-ES" sz="1100" b="1" strike="noStrike">
                <a:solidFill>
                  <a:schemeClr val="dk1"/>
                </a:solidFill>
                <a:latin typeface="Arial"/>
                <a:ea typeface="Arial"/>
                <a:cs typeface="Arial"/>
                <a:sym typeface="Arial"/>
              </a:rPr>
              <a:t>los estilos de vida que adoptamos: </a:t>
            </a:r>
            <a:r>
              <a:rPr lang="es-ES" sz="1100" b="0" strike="noStrike">
                <a:solidFill>
                  <a:schemeClr val="dk1"/>
                </a:solidFill>
                <a:latin typeface="Arial"/>
                <a:ea typeface="Arial"/>
                <a:cs typeface="Arial"/>
                <a:sym typeface="Arial"/>
              </a:rPr>
              <a:t>si no son saludables van a contribuir de forma más directa a las enfermedades crónicas; serían las causas cercanas de estas enfermedades crónicas. </a:t>
            </a:r>
            <a:endParaRPr sz="1100" b="0" strike="noStrike">
              <a:solidFill>
                <a:srgbClr val="000000"/>
              </a:solidFill>
              <a:latin typeface="Arial"/>
              <a:ea typeface="Arial"/>
              <a:cs typeface="Arial"/>
              <a:sym typeface="Arial"/>
            </a:endParaRPr>
          </a:p>
          <a:p>
            <a:pPr marL="171360" lvl="0" indent="-171360" algn="just" rtl="0">
              <a:lnSpc>
                <a:spcPct val="100000"/>
              </a:lnSpc>
              <a:spcBef>
                <a:spcPts val="0"/>
              </a:spcBef>
              <a:spcAft>
                <a:spcPts val="0"/>
              </a:spcAft>
              <a:buClr>
                <a:srgbClr val="000000"/>
              </a:buClr>
              <a:buSzPts val="1100"/>
              <a:buFont typeface="Arial"/>
              <a:buChar char="•"/>
            </a:pPr>
            <a:r>
              <a:rPr lang="es-ES" sz="1100" b="0" strike="noStrike">
                <a:solidFill>
                  <a:schemeClr val="dk1"/>
                </a:solidFill>
                <a:latin typeface="Arial"/>
                <a:ea typeface="Arial"/>
                <a:cs typeface="Arial"/>
                <a:sym typeface="Arial"/>
              </a:rPr>
              <a:t>Sin embargo, como ya hemos dicho, otros factores como las redes </a:t>
            </a:r>
            <a:r>
              <a:rPr lang="es-ES" sz="1100" b="1" strike="noStrike">
                <a:solidFill>
                  <a:schemeClr val="dk1"/>
                </a:solidFill>
                <a:latin typeface="Arial"/>
                <a:ea typeface="Arial"/>
                <a:cs typeface="Arial"/>
                <a:sym typeface="Arial"/>
              </a:rPr>
              <a:t>sociales y el entorno comunitario </a:t>
            </a:r>
            <a:r>
              <a:rPr lang="es-ES" sz="1100" b="0" strike="noStrike">
                <a:solidFill>
                  <a:schemeClr val="dk1"/>
                </a:solidFill>
                <a:latin typeface="Arial"/>
                <a:ea typeface="Arial"/>
                <a:cs typeface="Arial"/>
                <a:sym typeface="Arial"/>
              </a:rPr>
              <a:t>(en amarillo oscuro), las condiciones de vida y de trabajo (en naranja), y finalmente, el entorno macropolítico (en marrón), influyen en qué estilos de vida tenemos y, por tanto, estos factores son las “causas de las causas”, que influyen en las causas cercanas y en su desigual distribución en la población.</a:t>
            </a: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s-ES" sz="1100" b="0" strike="noStrike">
                <a:solidFill>
                  <a:schemeClr val="dk1"/>
                </a:solidFill>
                <a:latin typeface="Arial"/>
                <a:ea typeface="Arial"/>
                <a:cs typeface="Arial"/>
                <a:sym typeface="Arial"/>
              </a:rPr>
              <a:t> </a:t>
            </a:r>
            <a:endParaRPr sz="1100" b="0" strike="noStrike">
              <a:solidFill>
                <a:srgbClr val="000000"/>
              </a:solidFill>
              <a:latin typeface="Arial"/>
              <a:ea typeface="Arial"/>
              <a:cs typeface="Arial"/>
              <a:sym typeface="Arial"/>
            </a:endParaRPr>
          </a:p>
          <a:p>
            <a:pPr marL="0" lvl="0" indent="0" algn="just" rtl="0">
              <a:lnSpc>
                <a:spcPct val="90000"/>
              </a:lnSpc>
              <a:spcBef>
                <a:spcPts val="451"/>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Mientras que la edad, el sexo y la carga genética no pueden modificarse, los determinantes sociales son susceptibles de modificarse con </a:t>
            </a:r>
            <a:r>
              <a:rPr lang="es-ES" sz="1100" b="1" strike="noStrike">
                <a:solidFill>
                  <a:srgbClr val="000000"/>
                </a:solidFill>
                <a:latin typeface="Arial"/>
                <a:ea typeface="Arial"/>
                <a:cs typeface="Arial"/>
                <a:sym typeface="Arial"/>
              </a:rPr>
              <a:t>estrategias públicas efectivas</a:t>
            </a:r>
            <a:r>
              <a:rPr lang="es-ES" sz="1100" b="0" strike="noStrike">
                <a:solidFill>
                  <a:srgbClr val="000000"/>
                </a:solidFill>
                <a:latin typeface="Arial"/>
                <a:ea typeface="Arial"/>
                <a:cs typeface="Arial"/>
                <a:sym typeface="Arial"/>
              </a:rPr>
              <a:t>, para que todas las personas puedan desarrollar su </a:t>
            </a:r>
            <a:r>
              <a:rPr lang="es-ES" sz="1100" b="1" strike="noStrike">
                <a:solidFill>
                  <a:srgbClr val="000000"/>
                </a:solidFill>
                <a:latin typeface="Arial"/>
                <a:ea typeface="Arial"/>
                <a:cs typeface="Arial"/>
                <a:sym typeface="Arial"/>
              </a:rPr>
              <a:t>máximo potencial de salud </a:t>
            </a:r>
            <a:r>
              <a:rPr lang="es-ES" sz="1100" b="0" strike="noStrike">
                <a:solidFill>
                  <a:srgbClr val="000000"/>
                </a:solidFill>
                <a:latin typeface="Arial"/>
                <a:ea typeface="Arial"/>
                <a:cs typeface="Arial"/>
                <a:sym typeface="Arial"/>
              </a:rPr>
              <a:t>independientemente de su situación social u otras circunstancias determinadas por factores sociales. Y para esto, los municipios, que están donde la gente vive y trabaja, pueden trabajar para favorecer estos </a:t>
            </a:r>
            <a:r>
              <a:rPr lang="es-ES" sz="1100" b="1" strike="noStrike">
                <a:solidFill>
                  <a:srgbClr val="000000"/>
                </a:solidFill>
                <a:latin typeface="Arial"/>
                <a:ea typeface="Arial"/>
                <a:cs typeface="Arial"/>
                <a:sym typeface="Arial"/>
              </a:rPr>
              <a:t>entornos saludables</a:t>
            </a:r>
            <a:r>
              <a:rPr lang="es-ES" sz="1100" b="0" strike="noStrike">
                <a:solidFill>
                  <a:srgbClr val="000000"/>
                </a:solidFill>
                <a:latin typeface="Arial"/>
                <a:ea typeface="Arial"/>
                <a:cs typeface="Arial"/>
                <a:sym typeface="Arial"/>
              </a:rPr>
              <a:t>.</a:t>
            </a:r>
            <a:endParaRPr sz="1100" b="0" strike="noStrike">
              <a:solidFill>
                <a:srgbClr val="000000"/>
              </a:solidFill>
              <a:latin typeface="Arial"/>
              <a:ea typeface="Arial"/>
              <a:cs typeface="Arial"/>
              <a:sym typeface="Arial"/>
            </a:endParaRPr>
          </a:p>
          <a:p>
            <a:pPr marL="0" lvl="0" indent="0" algn="just" rtl="0">
              <a:lnSpc>
                <a:spcPct val="90000"/>
              </a:lnSpc>
              <a:spcBef>
                <a:spcPts val="451"/>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000000"/>
              </a:buClr>
              <a:buSzPts val="1100"/>
              <a:buFont typeface="Arial"/>
              <a:buNone/>
            </a:pPr>
            <a:r>
              <a:rPr lang="es-ES" sz="1100" b="0" strike="noStrike">
                <a:solidFill>
                  <a:srgbClr val="000000"/>
                </a:solidFill>
                <a:latin typeface="Arial"/>
                <a:ea typeface="Arial"/>
                <a:cs typeface="Arial"/>
                <a:sym typeface="Arial"/>
              </a:rPr>
              <a:t>Por ello, para reducir  los principales factores de riesgo y sus determinantes sociales es necesario tener un enfoque poblacional que va más allá de las intervenciones que se realicen desde al ámbito de la salud, y va a requerir de la inclusión de políticas de otros sectores (educación, urbanismo, bienestar social, etc.)</a:t>
            </a:r>
            <a:r>
              <a:rPr lang="es-ES" sz="1100" b="1" strike="noStrike">
                <a:solidFill>
                  <a:srgbClr val="000000"/>
                </a:solidFill>
                <a:latin typeface="Arial"/>
                <a:ea typeface="Arial"/>
                <a:cs typeface="Arial"/>
                <a:sym typeface="Arial"/>
              </a:rPr>
              <a:t>.</a:t>
            </a:r>
            <a:endParaRPr sz="1100" b="0" strike="noStrike">
              <a:solidFill>
                <a:srgbClr val="000000"/>
              </a:solidFill>
              <a:latin typeface="Arial"/>
              <a:ea typeface="Arial"/>
              <a:cs typeface="Arial"/>
              <a:sym typeface="Arial"/>
            </a:endParaRPr>
          </a:p>
          <a:p>
            <a:pPr marL="0" lvl="0" indent="0" algn="just" rtl="0">
              <a:lnSpc>
                <a:spcPct val="90000"/>
              </a:lnSpc>
              <a:spcBef>
                <a:spcPts val="451"/>
              </a:spcBef>
              <a:spcAft>
                <a:spcPts val="0"/>
              </a:spcAft>
              <a:buSzPts val="1100"/>
              <a:buNone/>
            </a:pPr>
            <a:endParaRPr sz="1100" b="0"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9: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El principal OBJETIVO de esta estrategia es fomentar l</a:t>
            </a:r>
            <a:r>
              <a:rPr lang="es-ES" sz="1100" b="0" strike="noStrike">
                <a:solidFill>
                  <a:srgbClr val="002060"/>
                </a:solidFill>
                <a:latin typeface="Arial"/>
                <a:ea typeface="Arial"/>
                <a:cs typeface="Arial"/>
                <a:sym typeface="Arial"/>
              </a:rPr>
              <a:t>a </a:t>
            </a:r>
            <a:r>
              <a:rPr lang="es-ES" sz="1100" b="1" strike="noStrike">
                <a:solidFill>
                  <a:srgbClr val="002060"/>
                </a:solidFill>
                <a:latin typeface="Arial"/>
                <a:ea typeface="Arial"/>
                <a:cs typeface="Arial"/>
                <a:sym typeface="Arial"/>
              </a:rPr>
              <a:t>salud y el bienestar </a:t>
            </a:r>
            <a:r>
              <a:rPr lang="es-ES" sz="1100" b="0" strike="noStrike">
                <a:solidFill>
                  <a:srgbClr val="002060"/>
                </a:solidFill>
                <a:latin typeface="Arial"/>
                <a:ea typeface="Arial"/>
                <a:cs typeface="Arial"/>
                <a:sym typeface="Arial"/>
              </a:rPr>
              <a:t>de la población promoviendo los entornos y los estilos de vida saludables y potenciando la seguridad.</a:t>
            </a:r>
            <a:endParaRPr sz="1100" b="0" strike="noStrike">
              <a:solidFill>
                <a:srgbClr val="000000"/>
              </a:solidFill>
              <a:latin typeface="Arial"/>
              <a:ea typeface="Arial"/>
              <a:cs typeface="Arial"/>
              <a:sym typeface="Arial"/>
            </a:endParaRPr>
          </a:p>
          <a:p>
            <a:pPr marL="0" lvl="0" indent="0" algn="just" rtl="0">
              <a:lnSpc>
                <a:spcPct val="100000"/>
              </a:lnSpc>
              <a:spcBef>
                <a:spcPts val="879"/>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FF0000"/>
              </a:buClr>
              <a:buSzPts val="1100"/>
              <a:buFont typeface="Arial"/>
              <a:buNone/>
            </a:pPr>
            <a:r>
              <a:rPr lang="es-ES" sz="1100" b="0" strike="noStrike">
                <a:solidFill>
                  <a:srgbClr val="FF0000"/>
                </a:solidFill>
                <a:latin typeface="Arial"/>
                <a:ea typeface="Arial"/>
                <a:cs typeface="Arial"/>
                <a:sym typeface="Arial"/>
              </a:rPr>
              <a:t>Se llevan muchos años trabajando en esta línea. Esta Estrategia tiene el valor añadido de que es una OPORTUNIDAD de i</a:t>
            </a:r>
            <a:r>
              <a:rPr lang="es-ES" sz="1100" b="0" strike="noStrike">
                <a:solidFill>
                  <a:srgbClr val="002060"/>
                </a:solidFill>
                <a:latin typeface="Arial"/>
                <a:ea typeface="Arial"/>
                <a:cs typeface="Arial"/>
                <a:sym typeface="Arial"/>
              </a:rPr>
              <a:t>ntegrar y </a:t>
            </a:r>
            <a:r>
              <a:rPr lang="es-ES" sz="1100" b="1" strike="noStrike">
                <a:solidFill>
                  <a:srgbClr val="002060"/>
                </a:solidFill>
                <a:latin typeface="Arial"/>
                <a:ea typeface="Arial"/>
                <a:cs typeface="Arial"/>
                <a:sym typeface="Arial"/>
              </a:rPr>
              <a:t>coordinar</a:t>
            </a:r>
            <a:r>
              <a:rPr lang="es-ES" sz="1100" b="0" strike="noStrike">
                <a:solidFill>
                  <a:srgbClr val="002060"/>
                </a:solidFill>
                <a:latin typeface="Arial"/>
                <a:ea typeface="Arial"/>
                <a:cs typeface="Arial"/>
                <a:sym typeface="Arial"/>
              </a:rPr>
              <a:t> los esfuerzos de promoción de la salud y prevención entre todos los niveles, sectores y actores implicados. </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SzPts val="1100"/>
              <a:buNone/>
            </a:pP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chemeClr val="dk1"/>
              </a:buClr>
              <a:buSzPts val="1100"/>
              <a:buFont typeface="Arial"/>
              <a:buNone/>
            </a:pPr>
            <a:r>
              <a:rPr lang="es-ES" sz="1100" b="0" i="1" strike="noStrike">
                <a:solidFill>
                  <a:schemeClr val="dk1"/>
                </a:solidFill>
                <a:latin typeface="Arial"/>
                <a:ea typeface="Arial"/>
                <a:cs typeface="Arial"/>
                <a:sym typeface="Arial"/>
              </a:rPr>
              <a:t>Referencia: Estrategia de Promoción de la Salud y Prevención en el Sistema Nacional de Salud.</a:t>
            </a:r>
            <a:endParaRPr sz="1100" b="0" strike="noStrike">
              <a:solidFill>
                <a:srgbClr val="000000"/>
              </a:solidFill>
              <a:latin typeface="Arial"/>
              <a:ea typeface="Arial"/>
              <a:cs typeface="Arial"/>
              <a:sym typeface="Arial"/>
            </a:endParaRPr>
          </a:p>
          <a:p>
            <a:pPr marL="0" lvl="0" indent="0" algn="just" rtl="0">
              <a:lnSpc>
                <a:spcPct val="100000"/>
              </a:lnSpc>
              <a:spcBef>
                <a:spcPts val="278"/>
              </a:spcBef>
              <a:spcAft>
                <a:spcPts val="0"/>
              </a:spcAft>
              <a:buClr>
                <a:srgbClr val="000000"/>
              </a:buClr>
              <a:buSzPts val="1100"/>
              <a:buFont typeface="Arial"/>
              <a:buNone/>
            </a:pPr>
            <a:r>
              <a:rPr lang="es-ES" sz="1100" b="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https://www.mscbs.gob.es/profesionales/saludPublica/prevPromocion/Estrategia/estrategiaPromocionyPrevencion.htm</a:t>
            </a:r>
            <a:endParaRPr sz="1100" b="0" strike="noStrike">
              <a:solidFill>
                <a:srgbClr val="000000"/>
              </a:solidFill>
              <a:latin typeface="Arial"/>
              <a:ea typeface="Arial"/>
              <a:cs typeface="Arial"/>
              <a:sym typeface="Arial"/>
            </a:endParaRPr>
          </a:p>
        </p:txBody>
      </p:sp>
      <p:sp>
        <p:nvSpPr>
          <p:cNvPr id="197" name="Google Shape;197;p9:notes"/>
          <p:cNvSpPr/>
          <p:nvPr/>
        </p:nvSpPr>
        <p:spPr>
          <a:xfrm>
            <a:off x="3851640" y="9429120"/>
            <a:ext cx="2944080" cy="497160"/>
          </a:xfrm>
          <a:prstGeom prst="rect">
            <a:avLst/>
          </a:prstGeom>
          <a:noFill/>
          <a:ln>
            <a:noFill/>
          </a:ln>
        </p:spPr>
        <p:txBody>
          <a:bodyPr spcFirstLastPara="1" wrap="square" lIns="90700" tIns="45350" rIns="90700" bIns="453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txBox="1">
            <a:spLocks noGrp="1"/>
          </p:cNvSpPr>
          <p:nvPr>
            <p:ph type="sldNum" idx="12"/>
          </p:nvPr>
        </p:nvSpPr>
        <p:spPr>
          <a:xfrm>
            <a:off x="3850560" y="9430200"/>
            <a:ext cx="2945160" cy="4960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s-ES" sz="1200" b="0" i="0" u="none" strike="noStrike" cap="none">
                <a:solidFill>
                  <a:srgbClr val="000000"/>
                </a:solidFill>
                <a:latin typeface="Times New Roman"/>
                <a:ea typeface="Times New Roman"/>
                <a:cs typeface="Times New Roman"/>
                <a:sym typeface="Times New Roman"/>
              </a:rPr>
              <a:t>9</a:t>
            </a:fld>
            <a:endParaRPr sz="1200" b="0" i="0" u="none" strike="noStrike" cap="none">
              <a:solidFill>
                <a:srgbClr val="000000"/>
              </a:solidFill>
              <a:latin typeface="Times New Roman"/>
              <a:ea typeface="Times New Roman"/>
              <a:cs typeface="Times New Roman"/>
              <a:sym typeface="Times New Roman"/>
            </a:endParaRPr>
          </a:p>
        </p:txBody>
      </p:sp>
      <p:sp>
        <p:nvSpPr>
          <p:cNvPr id="211" name="Google Shape;211;p10:notes"/>
          <p:cNvSpPr>
            <a:spLocks noGrp="1" noRot="1" noChangeAspect="1"/>
          </p:cNvSpPr>
          <p:nvPr>
            <p:ph type="sldImg" idx="2"/>
          </p:nvPr>
        </p:nvSpPr>
        <p:spPr>
          <a:xfrm>
            <a:off x="917640" y="744480"/>
            <a:ext cx="4962240" cy="3722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10:notes"/>
          <p:cNvSpPr txBox="1">
            <a:spLocks noGrp="1"/>
          </p:cNvSpPr>
          <p:nvPr>
            <p:ph type="body" idx="1"/>
          </p:nvPr>
        </p:nvSpPr>
        <p:spPr>
          <a:xfrm>
            <a:off x="679680" y="4716000"/>
            <a:ext cx="5437800" cy="44672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La Estrategia se desarrolla en un eje con tres dimensiones de acción: por factores priorizados a abordar, poblaciones y por entornos.</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28600" lvl="0" indent="-228600" algn="just" rtl="0">
              <a:lnSpc>
                <a:spcPct val="100000"/>
              </a:lnSpc>
              <a:spcBef>
                <a:spcPts val="0"/>
              </a:spcBef>
              <a:spcAft>
                <a:spcPts val="0"/>
              </a:spcAft>
              <a:buClr>
                <a:srgbClr val="000000"/>
              </a:buClr>
              <a:buSzPts val="1200"/>
              <a:buFont typeface="Arial"/>
              <a:buAutoNum type="arabicPeriod"/>
            </a:pPr>
            <a:r>
              <a:rPr lang="es-ES" sz="1200" b="1" strike="noStrike">
                <a:solidFill>
                  <a:schemeClr val="dk1"/>
                </a:solidFill>
                <a:latin typeface="Arial"/>
                <a:ea typeface="Arial"/>
                <a:cs typeface="Arial"/>
                <a:sym typeface="Arial"/>
              </a:rPr>
              <a:t>FACTORES PRIORIZADOS</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Estas enfermedades crónicas tienen una relación importante con algunos </a:t>
            </a:r>
            <a:r>
              <a:rPr lang="es-ES" sz="1200" b="1" strike="noStrike">
                <a:solidFill>
                  <a:schemeClr val="dk1"/>
                </a:solidFill>
                <a:latin typeface="Arial"/>
                <a:ea typeface="Arial"/>
                <a:cs typeface="Arial"/>
                <a:sym typeface="Arial"/>
              </a:rPr>
              <a:t>factores que las pueden producir </a:t>
            </a:r>
            <a:r>
              <a:rPr lang="es-ES" sz="1200" b="0" strike="noStrike">
                <a:solidFill>
                  <a:schemeClr val="dk1"/>
                </a:solidFill>
                <a:latin typeface="Arial"/>
                <a:ea typeface="Arial"/>
                <a:cs typeface="Arial"/>
                <a:sym typeface="Arial"/>
              </a:rPr>
              <a:t>y también las pueden </a:t>
            </a:r>
            <a:r>
              <a:rPr lang="es-ES" sz="1200" b="1" strike="noStrike">
                <a:solidFill>
                  <a:schemeClr val="dk1"/>
                </a:solidFill>
                <a:latin typeface="Arial"/>
                <a:ea typeface="Arial"/>
                <a:cs typeface="Arial"/>
                <a:sym typeface="Arial"/>
              </a:rPr>
              <a:t>agravar,</a:t>
            </a:r>
            <a:r>
              <a:rPr lang="es-ES" sz="1200" b="0" strike="noStrike">
                <a:solidFill>
                  <a:schemeClr val="dk1"/>
                </a:solidFill>
                <a:latin typeface="Arial"/>
                <a:ea typeface="Arial"/>
                <a:cs typeface="Arial"/>
                <a:sym typeface="Arial"/>
              </a:rPr>
              <a:t> como son el consumo de tabaco, la inactividad física, la alimentación, el consumo nocivo de alcohol o el estrés. Estos factores pueden formar parte del estilo de vida de las personas y están determinados no solamente por lo que una persona hace sino también por el entorno en el que vive. </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Por ello, la estrategia propone el desarrollo progresivo de </a:t>
            </a:r>
            <a:r>
              <a:rPr lang="es-ES" sz="1200" b="1" strike="noStrike">
                <a:solidFill>
                  <a:schemeClr val="dk1"/>
                </a:solidFill>
                <a:latin typeface="Arial"/>
                <a:ea typeface="Arial"/>
                <a:cs typeface="Arial"/>
                <a:sym typeface="Arial"/>
              </a:rPr>
              <a:t>intervenciones dirigidas a prevenir las enfermedades, lesiones y la discapacidad</a:t>
            </a:r>
            <a:r>
              <a:rPr lang="es-ES" sz="1200" b="0" strike="noStrike">
                <a:solidFill>
                  <a:schemeClr val="dk1"/>
                </a:solidFill>
                <a:latin typeface="Arial"/>
                <a:ea typeface="Arial"/>
                <a:cs typeface="Arial"/>
                <a:sym typeface="Arial"/>
              </a:rPr>
              <a:t>, actuando sobre estos factores a lo largo del curso de vida de las personas y teniendo en cuenta los entornos en los que la gente vive. </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28600" lvl="0" indent="-228600" algn="just" rtl="0">
              <a:lnSpc>
                <a:spcPct val="100000"/>
              </a:lnSpc>
              <a:spcBef>
                <a:spcPts val="0"/>
              </a:spcBef>
              <a:spcAft>
                <a:spcPts val="0"/>
              </a:spcAft>
              <a:buClr>
                <a:srgbClr val="000000"/>
              </a:buClr>
              <a:buSzPts val="1200"/>
              <a:buFont typeface="Arial"/>
              <a:buAutoNum type="arabicPeriod" startAt="2"/>
            </a:pPr>
            <a:r>
              <a:rPr lang="es-ES" sz="1200" b="1" strike="noStrike">
                <a:solidFill>
                  <a:schemeClr val="dk1"/>
                </a:solidFill>
                <a:latin typeface="Arial"/>
                <a:ea typeface="Arial"/>
                <a:cs typeface="Arial"/>
                <a:sym typeface="Arial"/>
              </a:rPr>
              <a:t>POBLACIONES</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En la primera fase de esta Estrategia se han priorizado para la acción dos poblaciones: la infancia (menores de 15 años, incluyendo embarazo) y las personas adultas (especialmente los mayores de 50 años). </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SzPts val="1200"/>
              <a:buNone/>
            </a:pPr>
            <a:endParaRPr sz="1200" b="0" strike="noStrike">
              <a:solidFill>
                <a:srgbClr val="000000"/>
              </a:solidFill>
              <a:latin typeface="Arial"/>
              <a:ea typeface="Arial"/>
              <a:cs typeface="Arial"/>
              <a:sym typeface="Arial"/>
            </a:endParaRPr>
          </a:p>
          <a:p>
            <a:pPr marL="228600" lvl="0" indent="-228600" algn="just" rtl="0">
              <a:lnSpc>
                <a:spcPct val="100000"/>
              </a:lnSpc>
              <a:spcBef>
                <a:spcPts val="0"/>
              </a:spcBef>
              <a:spcAft>
                <a:spcPts val="0"/>
              </a:spcAft>
              <a:buClr>
                <a:srgbClr val="000000"/>
              </a:buClr>
              <a:buSzPts val="1200"/>
              <a:buFont typeface="Arial"/>
              <a:buAutoNum type="arabicPeriod" startAt="3"/>
            </a:pPr>
            <a:r>
              <a:rPr lang="es-ES" sz="1200" b="1" strike="noStrike">
                <a:solidFill>
                  <a:schemeClr val="dk1"/>
                </a:solidFill>
                <a:latin typeface="Arial"/>
                <a:ea typeface="Arial"/>
                <a:cs typeface="Arial"/>
                <a:sym typeface="Arial"/>
              </a:rPr>
              <a:t>ENTORNOS</a:t>
            </a:r>
            <a:endParaRPr sz="1200" b="0" strike="noStrike">
              <a:solidFill>
                <a:srgbClr val="000000"/>
              </a:solidFill>
              <a:latin typeface="Arial"/>
              <a:ea typeface="Arial"/>
              <a:cs typeface="Arial"/>
              <a:sym typeface="Arial"/>
            </a:endParaRPr>
          </a:p>
          <a:p>
            <a:pPr marL="0" lvl="0" indent="0" algn="just" rtl="0">
              <a:lnSpc>
                <a:spcPct val="100000"/>
              </a:lnSpc>
              <a:spcBef>
                <a:spcPts val="0"/>
              </a:spcBef>
              <a:spcAft>
                <a:spcPts val="0"/>
              </a:spcAft>
              <a:buClr>
                <a:schemeClr val="dk1"/>
              </a:buClr>
              <a:buSzPts val="1200"/>
              <a:buFont typeface="Arial"/>
              <a:buNone/>
            </a:pPr>
            <a:r>
              <a:rPr lang="es-ES" sz="1200" b="0" strike="noStrike">
                <a:solidFill>
                  <a:schemeClr val="dk1"/>
                </a:solidFill>
                <a:latin typeface="Arial"/>
                <a:ea typeface="Arial"/>
                <a:cs typeface="Arial"/>
                <a:sym typeface="Arial"/>
              </a:rPr>
              <a:t>En las intervenciones dirigidas a la promoción de la salud y prevención es importante actuar de forma integrada, no sólo abordando en conjunto los principales factores de salud/riesgo y sus interacciones, sino también los diferentes </a:t>
            </a:r>
            <a:r>
              <a:rPr lang="es-ES" sz="1200" b="1" strike="noStrike">
                <a:solidFill>
                  <a:schemeClr val="dk1"/>
                </a:solidFill>
                <a:latin typeface="Arial"/>
                <a:ea typeface="Arial"/>
                <a:cs typeface="Arial"/>
                <a:sym typeface="Arial"/>
              </a:rPr>
              <a:t>entornos</a:t>
            </a:r>
            <a:r>
              <a:rPr lang="es-ES" sz="1200" b="0" strike="noStrike">
                <a:solidFill>
                  <a:schemeClr val="dk1"/>
                </a:solidFill>
                <a:latin typeface="Arial"/>
                <a:ea typeface="Arial"/>
                <a:cs typeface="Arial"/>
                <a:sym typeface="Arial"/>
              </a:rPr>
              <a:t> vitales de cada población.</a:t>
            </a:r>
            <a:endParaRPr sz="1200" b="0"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type="blank">
  <p:cSld name="BLANK">
    <p:spTree>
      <p:nvGrpSpPr>
        <p:cNvPr id="1" name="Shape 16"/>
        <p:cNvGrpSpPr/>
        <p:nvPr/>
      </p:nvGrpSpPr>
      <p:grpSpPr>
        <a:xfrm>
          <a:off x="0" y="0"/>
          <a:ext cx="0" cy="0"/>
          <a:chOff x="0" y="0"/>
          <a:chExt cx="0" cy="0"/>
        </a:xfrm>
      </p:grpSpPr>
      <p:sp>
        <p:nvSpPr>
          <p:cNvPr id="17" name="Google Shape;17;p44"/>
          <p:cNvSpPr txBox="1">
            <a:spLocks noGrp="1"/>
          </p:cNvSpPr>
          <p:nvPr>
            <p:ph type="sldNum" idx="12"/>
          </p:nvPr>
        </p:nvSpPr>
        <p:spPr>
          <a:xfrm>
            <a:off x="6553080" y="6356520"/>
            <a:ext cx="2130120" cy="36144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p>
        </p:txBody>
      </p:sp>
      <p:sp>
        <p:nvSpPr>
          <p:cNvPr id="18" name="Google Shape;18;p44"/>
          <p:cNvSpPr txBox="1">
            <a:spLocks noGrp="1"/>
          </p:cNvSpPr>
          <p:nvPr>
            <p:ph type="dt" idx="10"/>
          </p:nvPr>
        </p:nvSpPr>
        <p:spPr>
          <a:xfrm>
            <a:off x="457200" y="6356520"/>
            <a:ext cx="2130120" cy="361440"/>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46"/>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6"/>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p>
        </p:txBody>
      </p:sp>
      <p:sp>
        <p:nvSpPr>
          <p:cNvPr id="32" name="Google Shape;32;p46"/>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41"/>
        <p:cNvGrpSpPr/>
        <p:nvPr/>
      </p:nvGrpSpPr>
      <p:grpSpPr>
        <a:xfrm>
          <a:off x="0" y="0"/>
          <a:ext cx="0" cy="0"/>
          <a:chOff x="0" y="0"/>
          <a:chExt cx="0" cy="0"/>
        </a:xfrm>
      </p:grpSpPr>
      <p:sp>
        <p:nvSpPr>
          <p:cNvPr id="42" name="Google Shape;42;p4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8"/>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8"/>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8"/>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p>
        </p:txBody>
      </p:sp>
      <p:sp>
        <p:nvSpPr>
          <p:cNvPr id="46" name="Google Shape;46;p48"/>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5"/>
        <p:cNvGrpSpPr/>
        <p:nvPr/>
      </p:nvGrpSpPr>
      <p:grpSpPr>
        <a:xfrm>
          <a:off x="0" y="0"/>
          <a:ext cx="0" cy="0"/>
          <a:chOff x="0" y="0"/>
          <a:chExt cx="0" cy="0"/>
        </a:xfrm>
      </p:grpSpPr>
      <p:sp>
        <p:nvSpPr>
          <p:cNvPr id="56" name="Google Shape;56;p50"/>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p>
        </p:txBody>
      </p:sp>
      <p:sp>
        <p:nvSpPr>
          <p:cNvPr id="58" name="Google Shape;58;p50"/>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3"/>
          <p:cNvSpPr/>
          <p:nvPr/>
        </p:nvSpPr>
        <p:spPr>
          <a:xfrm>
            <a:off x="0" y="6400800"/>
            <a:ext cx="9143640" cy="456840"/>
          </a:xfrm>
          <a:prstGeom prst="rect">
            <a:avLst/>
          </a:prstGeom>
          <a:gradFill>
            <a:gsLst>
              <a:gs pos="0">
                <a:srgbClr val="397BCA"/>
              </a:gs>
              <a:gs pos="20000">
                <a:srgbClr val="3C7AC7"/>
              </a:gs>
              <a:gs pos="60000">
                <a:srgbClr val="008000"/>
              </a:gs>
              <a:gs pos="100000">
                <a:srgbClr val="2E5F99"/>
              </a:gs>
            </a:gsLst>
            <a:lin ang="2700000" scaled="0"/>
          </a:gra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43" descr="Captura de pantalla 2020-06-19 a las 11.59.23.png"/>
          <p:cNvPicPr preferRelativeResize="0"/>
          <p:nvPr/>
        </p:nvPicPr>
        <p:blipFill rotWithShape="1">
          <a:blip r:embed="rId3">
            <a:alphaModFix/>
          </a:blip>
          <a:srcRect/>
          <a:stretch/>
        </p:blipFill>
        <p:spPr>
          <a:xfrm>
            <a:off x="0" y="6354000"/>
            <a:ext cx="2057040" cy="503640"/>
          </a:xfrm>
          <a:prstGeom prst="rect">
            <a:avLst/>
          </a:prstGeom>
          <a:noFill/>
          <a:ln>
            <a:noFill/>
          </a:ln>
        </p:spPr>
      </p:pic>
      <p:sp>
        <p:nvSpPr>
          <p:cNvPr id="12" name="Google Shape;12;p43"/>
          <p:cNvSpPr txBox="1">
            <a:spLocks noGrp="1"/>
          </p:cNvSpPr>
          <p:nvPr>
            <p:ph type="dt" idx="10"/>
          </p:nvPr>
        </p:nvSpPr>
        <p:spPr>
          <a:xfrm>
            <a:off x="457200" y="6356520"/>
            <a:ext cx="2130120" cy="36144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3"/>
          <p:cNvSpPr txBox="1">
            <a:spLocks noGrp="1"/>
          </p:cNvSpPr>
          <p:nvPr>
            <p:ph type="sldNum" idx="12"/>
          </p:nvPr>
        </p:nvSpPr>
        <p:spPr>
          <a:xfrm>
            <a:off x="6553080" y="6356520"/>
            <a:ext cx="2130120" cy="36144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solidFill>
                <a:srgbClr val="000000"/>
              </a:solidFill>
              <a:latin typeface="Times New Roman"/>
              <a:ea typeface="Times New Roman"/>
              <a:cs typeface="Times New Roman"/>
              <a:sym typeface="Times New Roman"/>
            </a:endParaRPr>
          </a:p>
        </p:txBody>
      </p:sp>
      <p:sp>
        <p:nvSpPr>
          <p:cNvPr id="14" name="Google Shape;14;p4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43"/>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sp>
        <p:nvSpPr>
          <p:cNvPr id="20" name="Google Shape;20;p45"/>
          <p:cNvSpPr/>
          <p:nvPr/>
        </p:nvSpPr>
        <p:spPr>
          <a:xfrm>
            <a:off x="0" y="6400800"/>
            <a:ext cx="9143640" cy="456840"/>
          </a:xfrm>
          <a:prstGeom prst="rect">
            <a:avLst/>
          </a:prstGeom>
          <a:gradFill>
            <a:gsLst>
              <a:gs pos="0">
                <a:srgbClr val="397BCA"/>
              </a:gs>
              <a:gs pos="20000">
                <a:srgbClr val="3C7AC7"/>
              </a:gs>
              <a:gs pos="60000">
                <a:srgbClr val="008000"/>
              </a:gs>
              <a:gs pos="100000">
                <a:srgbClr val="2E5F99"/>
              </a:gs>
            </a:gsLst>
            <a:lin ang="2700000" scaled="0"/>
          </a:gra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45" descr="Captura de pantalla 2020-06-19 a las 11.59.23.png"/>
          <p:cNvPicPr preferRelativeResize="0"/>
          <p:nvPr/>
        </p:nvPicPr>
        <p:blipFill rotWithShape="1">
          <a:blip r:embed="rId3">
            <a:alphaModFix/>
          </a:blip>
          <a:srcRect/>
          <a:stretch/>
        </p:blipFill>
        <p:spPr>
          <a:xfrm>
            <a:off x="0" y="6354000"/>
            <a:ext cx="2057040" cy="503640"/>
          </a:xfrm>
          <a:prstGeom prst="rect">
            <a:avLst/>
          </a:prstGeom>
          <a:noFill/>
          <a:ln>
            <a:noFill/>
          </a:ln>
        </p:spPr>
      </p:pic>
      <p:sp>
        <p:nvSpPr>
          <p:cNvPr id="22" name="Google Shape;22;p45"/>
          <p:cNvSpPr txBox="1">
            <a:spLocks noGrp="1"/>
          </p:cNvSpPr>
          <p:nvPr>
            <p:ph type="title"/>
          </p:nvPr>
        </p:nvSpPr>
        <p:spPr>
          <a:xfrm>
            <a:off x="457200" y="274680"/>
            <a:ext cx="8229240" cy="114264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45"/>
          <p:cNvSpPr txBox="1">
            <a:spLocks noGrp="1"/>
          </p:cNvSpPr>
          <p:nvPr>
            <p:ph type="body" idx="1"/>
          </p:nvPr>
        </p:nvSpPr>
        <p:spPr>
          <a:xfrm>
            <a:off x="457200" y="1600200"/>
            <a:ext cx="8229240" cy="4525560"/>
          </a:xfrm>
          <a:prstGeom prst="rect">
            <a:avLst/>
          </a:prstGeom>
          <a:noFill/>
          <a:ln>
            <a:noFill/>
          </a:ln>
        </p:spPr>
        <p:txBody>
          <a:bodyPr spcFirstLastPara="1" wrap="square" lIns="90000" tIns="45000" rIns="90000" bIns="450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45"/>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45"/>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45"/>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
        <p:cNvGrpSpPr/>
        <p:nvPr/>
      </p:nvGrpSpPr>
      <p:grpSpPr>
        <a:xfrm>
          <a:off x="0" y="0"/>
          <a:ext cx="0" cy="0"/>
          <a:chOff x="0" y="0"/>
          <a:chExt cx="0" cy="0"/>
        </a:xfrm>
      </p:grpSpPr>
      <p:sp>
        <p:nvSpPr>
          <p:cNvPr id="34" name="Google Shape;34;p47"/>
          <p:cNvSpPr/>
          <p:nvPr/>
        </p:nvSpPr>
        <p:spPr>
          <a:xfrm>
            <a:off x="0" y="6400800"/>
            <a:ext cx="9143640" cy="456840"/>
          </a:xfrm>
          <a:prstGeom prst="rect">
            <a:avLst/>
          </a:prstGeom>
          <a:gradFill>
            <a:gsLst>
              <a:gs pos="0">
                <a:srgbClr val="397BCA"/>
              </a:gs>
              <a:gs pos="20000">
                <a:srgbClr val="3C7AC7"/>
              </a:gs>
              <a:gs pos="60000">
                <a:srgbClr val="008000"/>
              </a:gs>
              <a:gs pos="100000">
                <a:srgbClr val="2E5F99"/>
              </a:gs>
            </a:gsLst>
            <a:lin ang="2700000" scaled="0"/>
          </a:gra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47" descr="Captura de pantalla 2020-06-19 a las 11.59.23.png"/>
          <p:cNvPicPr preferRelativeResize="0"/>
          <p:nvPr/>
        </p:nvPicPr>
        <p:blipFill rotWithShape="1">
          <a:blip r:embed="rId3">
            <a:alphaModFix/>
          </a:blip>
          <a:srcRect/>
          <a:stretch/>
        </p:blipFill>
        <p:spPr>
          <a:xfrm>
            <a:off x="0" y="6354000"/>
            <a:ext cx="2057040" cy="503640"/>
          </a:xfrm>
          <a:prstGeom prst="rect">
            <a:avLst/>
          </a:prstGeom>
          <a:noFill/>
          <a:ln>
            <a:noFill/>
          </a:ln>
        </p:spPr>
      </p:pic>
      <p:sp>
        <p:nvSpPr>
          <p:cNvPr id="36" name="Google Shape;36;p47"/>
          <p:cNvSpPr txBox="1">
            <a:spLocks noGrp="1"/>
          </p:cNvSpPr>
          <p:nvPr>
            <p:ph type="title"/>
          </p:nvPr>
        </p:nvSpPr>
        <p:spPr>
          <a:xfrm>
            <a:off x="685800" y="2130480"/>
            <a:ext cx="7772040" cy="146952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47"/>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47"/>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47"/>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solidFill>
                <a:srgbClr val="000000"/>
              </a:solidFill>
              <a:latin typeface="Times New Roman"/>
              <a:ea typeface="Times New Roman"/>
              <a:cs typeface="Times New Roman"/>
              <a:sym typeface="Times New Roman"/>
            </a:endParaRPr>
          </a:p>
        </p:txBody>
      </p:sp>
      <p:sp>
        <p:nvSpPr>
          <p:cNvPr id="40" name="Google Shape;40;p47"/>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
        <p:cNvGrpSpPr/>
        <p:nvPr/>
      </p:nvGrpSpPr>
      <p:grpSpPr>
        <a:xfrm>
          <a:off x="0" y="0"/>
          <a:ext cx="0" cy="0"/>
          <a:chOff x="0" y="0"/>
          <a:chExt cx="0" cy="0"/>
        </a:xfrm>
      </p:grpSpPr>
      <p:sp>
        <p:nvSpPr>
          <p:cNvPr id="48" name="Google Shape;48;p49"/>
          <p:cNvSpPr/>
          <p:nvPr/>
        </p:nvSpPr>
        <p:spPr>
          <a:xfrm>
            <a:off x="0" y="6400800"/>
            <a:ext cx="9143640" cy="456840"/>
          </a:xfrm>
          <a:prstGeom prst="rect">
            <a:avLst/>
          </a:prstGeom>
          <a:gradFill>
            <a:gsLst>
              <a:gs pos="0">
                <a:srgbClr val="397BCA"/>
              </a:gs>
              <a:gs pos="20000">
                <a:srgbClr val="3C7AC7"/>
              </a:gs>
              <a:gs pos="60000">
                <a:srgbClr val="008000"/>
              </a:gs>
              <a:gs pos="100000">
                <a:srgbClr val="2E5F99"/>
              </a:gs>
            </a:gsLst>
            <a:lin ang="2700000" scaled="0"/>
          </a:gra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 name="Google Shape;49;p49" descr="Captura de pantalla 2020-06-19 a las 11.59.23.png"/>
          <p:cNvPicPr preferRelativeResize="0"/>
          <p:nvPr/>
        </p:nvPicPr>
        <p:blipFill rotWithShape="1">
          <a:blip r:embed="rId3">
            <a:alphaModFix/>
          </a:blip>
          <a:srcRect/>
          <a:stretch/>
        </p:blipFill>
        <p:spPr>
          <a:xfrm>
            <a:off x="0" y="6354000"/>
            <a:ext cx="2057040" cy="503640"/>
          </a:xfrm>
          <a:prstGeom prst="rect">
            <a:avLst/>
          </a:prstGeom>
          <a:noFill/>
          <a:ln>
            <a:noFill/>
          </a:ln>
        </p:spPr>
      </p:pic>
      <p:sp>
        <p:nvSpPr>
          <p:cNvPr id="50" name="Google Shape;50;p49"/>
          <p:cNvSpPr txBox="1">
            <a:spLocks noGrp="1"/>
          </p:cNvSpPr>
          <p:nvPr>
            <p:ph type="dt" idx="10"/>
          </p:nvPr>
        </p:nvSpPr>
        <p:spPr>
          <a:xfrm>
            <a:off x="457200" y="6356520"/>
            <a:ext cx="2133360" cy="36468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49"/>
          <p:cNvSpPr txBox="1">
            <a:spLocks noGrp="1"/>
          </p:cNvSpPr>
          <p:nvPr>
            <p:ph type="ftr" idx="11"/>
          </p:nvPr>
        </p:nvSpPr>
        <p:spPr>
          <a:xfrm>
            <a:off x="3124080" y="6356520"/>
            <a:ext cx="2895120" cy="364680"/>
          </a:xfrm>
          <a:prstGeom prst="rect">
            <a:avLst/>
          </a:prstGeom>
          <a:noFill/>
          <a:ln>
            <a:noFill/>
          </a:ln>
        </p:spPr>
        <p:txBody>
          <a:bodyPr spcFirstLastPara="1" wrap="square" lIns="90000" tIns="45000" rIns="90000" bIns="45000" anchor="t"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49"/>
          <p:cNvSpPr txBox="1">
            <a:spLocks noGrp="1"/>
          </p:cNvSpPr>
          <p:nvPr>
            <p:ph type="sldNum" idx="12"/>
          </p:nvPr>
        </p:nvSpPr>
        <p:spPr>
          <a:xfrm>
            <a:off x="6553080" y="6356520"/>
            <a:ext cx="2133360" cy="36468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‹Nº›</a:t>
            </a:fld>
            <a:endParaRPr>
              <a:solidFill>
                <a:srgbClr val="000000"/>
              </a:solidFill>
              <a:latin typeface="Times New Roman"/>
              <a:ea typeface="Times New Roman"/>
              <a:cs typeface="Times New Roman"/>
              <a:sym typeface="Times New Roman"/>
            </a:endParaRPr>
          </a:p>
        </p:txBody>
      </p:sp>
      <p:sp>
        <p:nvSpPr>
          <p:cNvPr id="53" name="Google Shape;53;p4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4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40.jp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40.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40.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2.jp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0.png"/><Relationship Id="rId4" Type="http://schemas.openxmlformats.org/officeDocument/2006/relationships/image" Target="../media/image53.png"/><Relationship Id="rId9"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pn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5.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mscbs.gob.es/profesionales/saludPublica/prevPromocion/Estrategia/estrategiaPromocionyPrevencion.htm"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p:nvPr/>
        </p:nvSpPr>
        <p:spPr>
          <a:xfrm>
            <a:off x="384840" y="5063760"/>
            <a:ext cx="8172000" cy="1563077"/>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dirty="0">
                <a:solidFill>
                  <a:schemeClr val="dk2"/>
                </a:solidFill>
                <a:latin typeface="Calibri"/>
                <a:ea typeface="Calibri"/>
                <a:cs typeface="Calibri"/>
                <a:sym typeface="Calibri"/>
              </a:rPr>
              <a:t>Jornada de presentación de la adhesión de Alcoi</a:t>
            </a:r>
            <a:endParaRPr sz="2400" b="0" i="0" u="none" strike="noStrike" cap="none" dirty="0">
              <a:solidFill>
                <a:schemeClr val="dk2"/>
              </a:solidFill>
              <a:latin typeface="Arial"/>
              <a:ea typeface="Arial"/>
              <a:cs typeface="Arial"/>
              <a:sym typeface="Arial"/>
            </a:endParaRPr>
          </a:p>
          <a:p>
            <a:pPr marL="0" marR="0" lvl="0" indent="0" algn="ctr" rtl="0">
              <a:lnSpc>
                <a:spcPct val="100000"/>
              </a:lnSpc>
              <a:spcBef>
                <a:spcPts val="400"/>
              </a:spcBef>
              <a:spcAft>
                <a:spcPts val="0"/>
              </a:spcAft>
              <a:buClr>
                <a:srgbClr val="000000"/>
              </a:buClr>
              <a:buSzPts val="2400"/>
              <a:buFont typeface="Arial"/>
              <a:buNone/>
            </a:pPr>
            <a:r>
              <a:rPr lang="es-ES" sz="2400" b="1" i="0" u="none" strike="noStrike" cap="none" dirty="0">
                <a:solidFill>
                  <a:schemeClr val="dk2"/>
                </a:solidFill>
                <a:latin typeface="Calibri"/>
                <a:ea typeface="Calibri"/>
                <a:cs typeface="Calibri"/>
                <a:sym typeface="Calibri"/>
              </a:rPr>
              <a:t>a la Estrategia de Promoción de la Salud y Prevención en el SNS</a:t>
            </a:r>
            <a:endParaRPr sz="2400" b="0" i="0" u="none" strike="noStrike" cap="none" dirty="0">
              <a:solidFill>
                <a:schemeClr val="dk2"/>
              </a:solidFill>
              <a:latin typeface="Arial"/>
              <a:ea typeface="Arial"/>
              <a:cs typeface="Arial"/>
              <a:sym typeface="Arial"/>
            </a:endParaRPr>
          </a:p>
          <a:p>
            <a:pPr marL="0" marR="0" lvl="0" indent="0" algn="ctr" rtl="0">
              <a:lnSpc>
                <a:spcPct val="100000"/>
              </a:lnSpc>
              <a:spcBef>
                <a:spcPts val="400"/>
              </a:spcBef>
              <a:spcAft>
                <a:spcPts val="0"/>
              </a:spcAft>
              <a:buClr>
                <a:srgbClr val="000000"/>
              </a:buClr>
              <a:buSzPts val="2000"/>
              <a:buFont typeface="Arial"/>
              <a:buNone/>
            </a:pPr>
            <a:r>
              <a:rPr lang="es-ES" sz="2300" b="1" i="1" u="none" strike="noStrike" cap="none" dirty="0">
                <a:solidFill>
                  <a:schemeClr val="dk2"/>
                </a:solidFill>
                <a:latin typeface="Calibri"/>
                <a:ea typeface="Calibri"/>
                <a:cs typeface="Calibri"/>
                <a:sym typeface="Calibri"/>
              </a:rPr>
              <a:t>Alcoi</a:t>
            </a:r>
            <a:r>
              <a:rPr lang="es-ES" sz="2300" b="1" i="1" u="none" strike="noStrike" cap="none">
                <a:solidFill>
                  <a:schemeClr val="dk2"/>
                </a:solidFill>
                <a:latin typeface="Calibri"/>
                <a:ea typeface="Calibri"/>
                <a:cs typeface="Calibri"/>
                <a:sym typeface="Calibri"/>
              </a:rPr>
              <a:t>, 19 </a:t>
            </a:r>
            <a:r>
              <a:rPr lang="es-ES" sz="2300" b="1" i="1" u="none" strike="noStrike" cap="none" dirty="0">
                <a:solidFill>
                  <a:schemeClr val="dk2"/>
                </a:solidFill>
                <a:latin typeface="Calibri"/>
                <a:ea typeface="Calibri"/>
                <a:cs typeface="Calibri"/>
                <a:sym typeface="Calibri"/>
              </a:rPr>
              <a:t>de diciembre de 2025</a:t>
            </a:r>
            <a:endParaRPr sz="2300" b="0" i="1"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66" name="Google Shape;66;p1"/>
          <p:cNvSpPr/>
          <p:nvPr/>
        </p:nvSpPr>
        <p:spPr>
          <a:xfrm>
            <a:off x="0" y="12600"/>
            <a:ext cx="2123280" cy="456840"/>
          </a:xfrm>
          <a:prstGeom prst="rect">
            <a:avLst/>
          </a:prstGeom>
          <a:solidFill>
            <a:schemeClr val="lt1"/>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7" name="Google Shape;67;p1"/>
          <p:cNvPicPr preferRelativeResize="0"/>
          <p:nvPr/>
        </p:nvPicPr>
        <p:blipFill rotWithShape="1">
          <a:blip r:embed="rId3">
            <a:alphaModFix/>
          </a:blip>
          <a:srcRect/>
          <a:stretch/>
        </p:blipFill>
        <p:spPr>
          <a:xfrm>
            <a:off x="1752480" y="2590920"/>
            <a:ext cx="2463120" cy="1956240"/>
          </a:xfrm>
          <a:prstGeom prst="rect">
            <a:avLst/>
          </a:prstGeom>
          <a:noFill/>
          <a:ln>
            <a:noFill/>
          </a:ln>
        </p:spPr>
      </p:pic>
      <p:sp>
        <p:nvSpPr>
          <p:cNvPr id="68" name="Google Shape;68;p1"/>
          <p:cNvSpPr/>
          <p:nvPr/>
        </p:nvSpPr>
        <p:spPr>
          <a:xfrm>
            <a:off x="0" y="0"/>
            <a:ext cx="9143640" cy="1308600"/>
          </a:xfrm>
          <a:prstGeom prst="rect">
            <a:avLst/>
          </a:prstGeom>
          <a:solidFill>
            <a:srgbClr val="0070C0"/>
          </a:solid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4000" b="1" i="0" u="none" strike="noStrike" cap="none">
                <a:solidFill>
                  <a:schemeClr val="lt1"/>
                </a:solidFill>
                <a:latin typeface="Calibri"/>
                <a:ea typeface="Calibri"/>
                <a:cs typeface="Calibri"/>
                <a:sym typeface="Calibri"/>
              </a:rPr>
              <a:t>Mejorar la salud y el bienestar </a:t>
            </a:r>
            <a:endParaRPr sz="4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s-ES" sz="4000" b="1" i="0" u="none" strike="noStrike" cap="none">
                <a:solidFill>
                  <a:schemeClr val="lt1"/>
                </a:solidFill>
                <a:latin typeface="Calibri"/>
                <a:ea typeface="Calibri"/>
                <a:cs typeface="Calibri"/>
                <a:sym typeface="Calibri"/>
              </a:rPr>
              <a:t>en el municipio</a:t>
            </a:r>
            <a:endParaRPr sz="4000" b="0" i="0" u="none" strike="noStrike" cap="none">
              <a:solidFill>
                <a:srgbClr val="000000"/>
              </a:solidFill>
              <a:latin typeface="Arial"/>
              <a:ea typeface="Arial"/>
              <a:cs typeface="Arial"/>
              <a:sym typeface="Arial"/>
            </a:endParaRPr>
          </a:p>
        </p:txBody>
      </p:sp>
      <p:pic>
        <p:nvPicPr>
          <p:cNvPr id="69" name="Google Shape;69;p1" title="logo-ajuntament-alcoi.jpg"/>
          <p:cNvPicPr preferRelativeResize="0"/>
          <p:nvPr/>
        </p:nvPicPr>
        <p:blipFill>
          <a:blip r:embed="rId4">
            <a:alphaModFix/>
          </a:blip>
          <a:stretch>
            <a:fillRect/>
          </a:stretch>
        </p:blipFill>
        <p:spPr>
          <a:xfrm>
            <a:off x="4774525" y="2590924"/>
            <a:ext cx="3362149" cy="2111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096"/>
    </mc:Choice>
    <mc:Fallback xmlns="">
      <p:transition spd="slow" advTm="309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11"/>
          <p:cNvGrpSpPr/>
          <p:nvPr/>
        </p:nvGrpSpPr>
        <p:grpSpPr>
          <a:xfrm>
            <a:off x="214200" y="1116092"/>
            <a:ext cx="8800200" cy="5142868"/>
            <a:chOff x="214200" y="1116092"/>
            <a:chExt cx="8800200" cy="5142868"/>
          </a:xfrm>
        </p:grpSpPr>
        <p:grpSp>
          <p:nvGrpSpPr>
            <p:cNvPr id="252" name="Google Shape;252;p11"/>
            <p:cNvGrpSpPr/>
            <p:nvPr/>
          </p:nvGrpSpPr>
          <p:grpSpPr>
            <a:xfrm>
              <a:off x="214200" y="1247760"/>
              <a:ext cx="2846160" cy="5011200"/>
              <a:chOff x="214200" y="1247760"/>
              <a:chExt cx="2846160" cy="5011200"/>
            </a:xfrm>
          </p:grpSpPr>
          <p:sp>
            <p:nvSpPr>
              <p:cNvPr id="253" name="Google Shape;253;p11"/>
              <p:cNvSpPr/>
              <p:nvPr/>
            </p:nvSpPr>
            <p:spPr>
              <a:xfrm>
                <a:off x="214200" y="1247760"/>
                <a:ext cx="2846160" cy="5011200"/>
              </a:xfrm>
              <a:prstGeom prst="round2DiagRect">
                <a:avLst>
                  <a:gd name="adj1" fmla="val 16667"/>
                  <a:gd name="adj2" fmla="val 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11"/>
              <p:cNvSpPr/>
              <p:nvPr/>
            </p:nvSpPr>
            <p:spPr>
              <a:xfrm rot="5905200">
                <a:off x="307440" y="1324800"/>
                <a:ext cx="991800" cy="1022040"/>
              </a:xfrm>
              <a:prstGeom prst="teardrop">
                <a:avLst>
                  <a:gd name="adj" fmla="val 100000"/>
                </a:avLst>
              </a:prstGeom>
              <a:solidFill>
                <a:schemeClr val="lt1"/>
              </a:solidFill>
              <a:ln w="25400" cap="flat" cmpd="sng">
                <a:solidFill>
                  <a:srgbClr val="FFC000"/>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55" name="Google Shape;255;p11"/>
            <p:cNvGrpSpPr/>
            <p:nvPr/>
          </p:nvGrpSpPr>
          <p:grpSpPr>
            <a:xfrm>
              <a:off x="3308760" y="1219292"/>
              <a:ext cx="5173560" cy="4968028"/>
              <a:chOff x="3308760" y="1219292"/>
              <a:chExt cx="5173560" cy="4968028"/>
            </a:xfrm>
          </p:grpSpPr>
          <p:grpSp>
            <p:nvGrpSpPr>
              <p:cNvPr id="256" name="Google Shape;256;p11"/>
              <p:cNvGrpSpPr/>
              <p:nvPr/>
            </p:nvGrpSpPr>
            <p:grpSpPr>
              <a:xfrm>
                <a:off x="3308760" y="1238760"/>
                <a:ext cx="5173560" cy="4948560"/>
                <a:chOff x="3308760" y="1238760"/>
                <a:chExt cx="5173560" cy="4948560"/>
              </a:xfrm>
            </p:grpSpPr>
            <p:sp>
              <p:nvSpPr>
                <p:cNvPr id="257" name="Google Shape;257;p11"/>
                <p:cNvSpPr/>
                <p:nvPr/>
              </p:nvSpPr>
              <p:spPr>
                <a:xfrm>
                  <a:off x="3308760" y="1238760"/>
                  <a:ext cx="2774880" cy="4948560"/>
                </a:xfrm>
                <a:prstGeom prst="round2DiagRect">
                  <a:avLst>
                    <a:gd name="adj1" fmla="val 16667"/>
                    <a:gd name="adj2" fmla="val 0"/>
                  </a:avLst>
                </a:prstGeom>
                <a:solidFill>
                  <a:schemeClr val="dk2"/>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11"/>
                <p:cNvSpPr/>
                <p:nvPr/>
              </p:nvSpPr>
              <p:spPr>
                <a:xfrm>
                  <a:off x="6453360" y="1525680"/>
                  <a:ext cx="2028960" cy="191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2000"/>
                    <a:buFont typeface="Arial"/>
                    <a:buNone/>
                  </a:pPr>
                  <a:r>
                    <a:rPr lang="es-ES" sz="12000" b="1" i="0" u="none" strike="noStrike" cap="none">
                      <a:solidFill>
                        <a:schemeClr val="lt1"/>
                      </a:solidFill>
                      <a:latin typeface="Calibri"/>
                      <a:ea typeface="Calibri"/>
                      <a:cs typeface="Calibri"/>
                      <a:sym typeface="Calibri"/>
                    </a:rPr>
                    <a:t>6</a:t>
                  </a:r>
                  <a:endParaRPr sz="12000" b="0" i="0" u="none" strike="noStrike" cap="none">
                    <a:solidFill>
                      <a:srgbClr val="000000"/>
                    </a:solidFill>
                    <a:latin typeface="Arial"/>
                    <a:ea typeface="Arial"/>
                    <a:cs typeface="Arial"/>
                    <a:sym typeface="Arial"/>
                  </a:endParaRPr>
                </a:p>
              </p:txBody>
            </p:sp>
            <p:sp>
              <p:nvSpPr>
                <p:cNvPr id="259" name="Google Shape;259;p11"/>
                <p:cNvSpPr/>
                <p:nvPr/>
              </p:nvSpPr>
              <p:spPr>
                <a:xfrm>
                  <a:off x="3492000" y="2727000"/>
                  <a:ext cx="2375640" cy="2558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Promoción actividad física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Promoción alimentación saludable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Bienestar y salud emocional</a:t>
                  </a:r>
                  <a:endParaRPr sz="1800" b="0" i="0" u="none" strike="noStrike" cap="none">
                    <a:solidFill>
                      <a:srgbClr val="000000"/>
                    </a:solidFill>
                    <a:latin typeface="Arial"/>
                    <a:ea typeface="Arial"/>
                    <a:cs typeface="Arial"/>
                    <a:sym typeface="Arial"/>
                  </a:endParaRPr>
                </a:p>
              </p:txBody>
            </p:sp>
          </p:grpSp>
          <p:sp>
            <p:nvSpPr>
              <p:cNvPr id="260" name="Google Shape;260;p11"/>
              <p:cNvSpPr/>
              <p:nvPr/>
            </p:nvSpPr>
            <p:spPr>
              <a:xfrm rot="6150600">
                <a:off x="3500640" y="1274760"/>
                <a:ext cx="936360" cy="1025280"/>
              </a:xfrm>
              <a:prstGeom prst="teardrop">
                <a:avLst>
                  <a:gd name="adj" fmla="val 100000"/>
                </a:avLst>
              </a:prstGeom>
              <a:solidFill>
                <a:schemeClr val="lt1"/>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61" name="Google Shape;261;p11"/>
            <p:cNvGrpSpPr/>
            <p:nvPr/>
          </p:nvGrpSpPr>
          <p:grpSpPr>
            <a:xfrm>
              <a:off x="6239880" y="1219320"/>
              <a:ext cx="2774520" cy="4884480"/>
              <a:chOff x="6239880" y="1219320"/>
              <a:chExt cx="2774520" cy="4884480"/>
            </a:xfrm>
          </p:grpSpPr>
          <p:sp>
            <p:nvSpPr>
              <p:cNvPr id="262" name="Google Shape;262;p11"/>
              <p:cNvSpPr/>
              <p:nvPr/>
            </p:nvSpPr>
            <p:spPr>
              <a:xfrm flipH="1">
                <a:off x="6239880" y="1219320"/>
                <a:ext cx="2774520" cy="488448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11"/>
              <p:cNvSpPr/>
              <p:nvPr/>
            </p:nvSpPr>
            <p:spPr>
              <a:xfrm flipH="1">
                <a:off x="6372720" y="3465360"/>
                <a:ext cx="2589480" cy="1735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Mesas locales de coordinación intersectorial</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Identificación de recursos comunitarios</a:t>
                </a:r>
                <a:endParaRPr sz="1800" b="0" i="0" u="none" strike="noStrike" cap="none">
                  <a:solidFill>
                    <a:srgbClr val="000000"/>
                  </a:solidFill>
                  <a:latin typeface="Arial"/>
                  <a:ea typeface="Arial"/>
                  <a:cs typeface="Arial"/>
                  <a:sym typeface="Arial"/>
                </a:endParaRPr>
              </a:p>
            </p:txBody>
          </p:sp>
        </p:grpSp>
        <p:sp>
          <p:nvSpPr>
            <p:cNvPr id="264" name="Google Shape;264;p11"/>
            <p:cNvSpPr/>
            <p:nvPr/>
          </p:nvSpPr>
          <p:spPr>
            <a:xfrm rot="-9441600" flipH="1">
              <a:off x="6347160" y="1276560"/>
              <a:ext cx="1025280" cy="956880"/>
            </a:xfrm>
            <a:prstGeom prst="teardrop">
              <a:avLst>
                <a:gd name="adj" fmla="val 100000"/>
              </a:avLst>
            </a:prstGeom>
            <a:solidFill>
              <a:schemeClr val="lt1"/>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5" name="Google Shape;265;p11" descr="Resultado de imaxes para town hall icon"/>
          <p:cNvPicPr preferRelativeResize="0"/>
          <p:nvPr/>
        </p:nvPicPr>
        <p:blipFill rotWithShape="1">
          <a:blip r:embed="rId3">
            <a:alphaModFix/>
          </a:blip>
          <a:srcRect/>
          <a:stretch/>
        </p:blipFill>
        <p:spPr>
          <a:xfrm>
            <a:off x="6415200" y="1333440"/>
            <a:ext cx="896400" cy="896400"/>
          </a:xfrm>
          <a:prstGeom prst="rect">
            <a:avLst/>
          </a:prstGeom>
          <a:noFill/>
          <a:ln>
            <a:noFill/>
          </a:ln>
        </p:spPr>
      </p:pic>
      <p:pic>
        <p:nvPicPr>
          <p:cNvPr id="266" name="Google Shape;266;p11" descr="Resultado de imaxes para salud icono"/>
          <p:cNvPicPr preferRelativeResize="0"/>
          <p:nvPr/>
        </p:nvPicPr>
        <p:blipFill rotWithShape="1">
          <a:blip r:embed="rId4">
            <a:alphaModFix/>
          </a:blip>
          <a:srcRect/>
          <a:stretch/>
        </p:blipFill>
        <p:spPr>
          <a:xfrm>
            <a:off x="228600" y="1270080"/>
            <a:ext cx="1152000" cy="1152000"/>
          </a:xfrm>
          <a:prstGeom prst="rect">
            <a:avLst/>
          </a:prstGeom>
          <a:noFill/>
          <a:ln>
            <a:noFill/>
          </a:ln>
        </p:spPr>
      </p:pic>
      <p:pic>
        <p:nvPicPr>
          <p:cNvPr id="267" name="Google Shape;267;p11" descr="Resultado de imaxes para educación icono"/>
          <p:cNvPicPr preferRelativeResize="0"/>
          <p:nvPr/>
        </p:nvPicPr>
        <p:blipFill rotWithShape="1">
          <a:blip r:embed="rId5">
            <a:alphaModFix/>
          </a:blip>
          <a:srcRect/>
          <a:stretch/>
        </p:blipFill>
        <p:spPr>
          <a:xfrm>
            <a:off x="3492360" y="1341360"/>
            <a:ext cx="894960" cy="894960"/>
          </a:xfrm>
          <a:prstGeom prst="rect">
            <a:avLst/>
          </a:prstGeom>
          <a:noFill/>
          <a:ln>
            <a:noFill/>
          </a:ln>
        </p:spPr>
      </p:pic>
      <p:pic>
        <p:nvPicPr>
          <p:cNvPr id="268" name="Google Shape;268;p11"/>
          <p:cNvPicPr preferRelativeResize="0"/>
          <p:nvPr/>
        </p:nvPicPr>
        <p:blipFill rotWithShape="1">
          <a:blip r:embed="rId6">
            <a:alphaModFix/>
          </a:blip>
          <a:srcRect l="37023" t="12062" r="17970" b="5043"/>
          <a:stretch/>
        </p:blipFill>
        <p:spPr>
          <a:xfrm>
            <a:off x="303120" y="4486320"/>
            <a:ext cx="1122120" cy="1617480"/>
          </a:xfrm>
          <a:prstGeom prst="rect">
            <a:avLst/>
          </a:prstGeom>
          <a:noFill/>
          <a:ln>
            <a:noFill/>
          </a:ln>
        </p:spPr>
      </p:pic>
      <p:pic>
        <p:nvPicPr>
          <p:cNvPr id="269" name="Google Shape;269;p11"/>
          <p:cNvPicPr preferRelativeResize="0"/>
          <p:nvPr/>
        </p:nvPicPr>
        <p:blipFill rotWithShape="1">
          <a:blip r:embed="rId7">
            <a:alphaModFix/>
          </a:blip>
          <a:srcRect/>
          <a:stretch/>
        </p:blipFill>
        <p:spPr>
          <a:xfrm>
            <a:off x="1574640" y="1281240"/>
            <a:ext cx="1125000" cy="1445760"/>
          </a:xfrm>
          <a:prstGeom prst="rect">
            <a:avLst/>
          </a:prstGeom>
          <a:noFill/>
          <a:ln w="9525" cap="flat" cmpd="sng">
            <a:solidFill>
              <a:srgbClr val="4F81BD"/>
            </a:solidFill>
            <a:prstDash val="solid"/>
            <a:miter lim="8000"/>
            <a:headEnd type="none" w="sm" len="sm"/>
            <a:tailEnd type="none" w="sm" len="sm"/>
          </a:ln>
        </p:spPr>
      </p:pic>
      <p:pic>
        <p:nvPicPr>
          <p:cNvPr id="270" name="Google Shape;270;p11"/>
          <p:cNvPicPr preferRelativeResize="0"/>
          <p:nvPr/>
        </p:nvPicPr>
        <p:blipFill rotWithShape="1">
          <a:blip r:embed="rId8">
            <a:alphaModFix/>
          </a:blip>
          <a:srcRect l="35618" t="11511" r="19563" b="4595"/>
          <a:stretch/>
        </p:blipFill>
        <p:spPr>
          <a:xfrm>
            <a:off x="1547640" y="4456080"/>
            <a:ext cx="1152000" cy="1638000"/>
          </a:xfrm>
          <a:prstGeom prst="rect">
            <a:avLst/>
          </a:prstGeom>
          <a:noFill/>
          <a:ln>
            <a:noFill/>
          </a:ln>
        </p:spPr>
      </p:pic>
      <p:pic>
        <p:nvPicPr>
          <p:cNvPr id="271" name="Google Shape;271;p11"/>
          <p:cNvPicPr preferRelativeResize="0"/>
          <p:nvPr/>
        </p:nvPicPr>
        <p:blipFill rotWithShape="1">
          <a:blip r:embed="rId9">
            <a:alphaModFix/>
          </a:blip>
          <a:srcRect/>
          <a:stretch/>
        </p:blipFill>
        <p:spPr>
          <a:xfrm>
            <a:off x="7612200" y="1398600"/>
            <a:ext cx="975960" cy="1547280"/>
          </a:xfrm>
          <a:prstGeom prst="rect">
            <a:avLst/>
          </a:prstGeom>
          <a:noFill/>
          <a:ln>
            <a:noFill/>
          </a:ln>
        </p:spPr>
      </p:pic>
      <p:grpSp>
        <p:nvGrpSpPr>
          <p:cNvPr id="272" name="Google Shape;272;p11"/>
          <p:cNvGrpSpPr/>
          <p:nvPr/>
        </p:nvGrpSpPr>
        <p:grpSpPr>
          <a:xfrm>
            <a:off x="318960" y="2781360"/>
            <a:ext cx="1061640" cy="1491840"/>
            <a:chOff x="318960" y="2781360"/>
            <a:chExt cx="1061640" cy="1491840"/>
          </a:xfrm>
        </p:grpSpPr>
        <p:sp>
          <p:nvSpPr>
            <p:cNvPr id="273" name="Google Shape;273;p11"/>
            <p:cNvSpPr/>
            <p:nvPr/>
          </p:nvSpPr>
          <p:spPr>
            <a:xfrm>
              <a:off x="318960" y="2781360"/>
              <a:ext cx="1061640" cy="1491840"/>
            </a:xfrm>
            <a:prstGeom prst="rect">
              <a:avLst/>
            </a:prstGeom>
            <a:solidFill>
              <a:schemeClr val="dk2"/>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4" name="Google Shape;274;p11"/>
            <p:cNvSpPr/>
            <p:nvPr/>
          </p:nvSpPr>
          <p:spPr>
            <a:xfrm>
              <a:off x="398160" y="2907360"/>
              <a:ext cx="903240" cy="547560"/>
            </a:xfrm>
            <a:prstGeom prst="rect">
              <a:avLst/>
            </a:prstGeom>
            <a:solidFill>
              <a:schemeClr val="dk2"/>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a:solidFill>
                    <a:schemeClr val="lt1"/>
                  </a:solidFill>
                  <a:latin typeface="Calibri"/>
                  <a:ea typeface="Calibri"/>
                  <a:cs typeface="Calibri"/>
                  <a:sym typeface="Calibri"/>
                </a:rPr>
                <a:t>Consejo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a:solidFill>
                    <a:schemeClr val="lt1"/>
                  </a:solidFill>
                  <a:latin typeface="Calibri"/>
                  <a:ea typeface="Calibri"/>
                  <a:cs typeface="Calibri"/>
                  <a:sym typeface="Calibri"/>
                </a:rPr>
                <a:t>integral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a:solidFill>
                    <a:schemeClr val="lt1"/>
                  </a:solidFill>
                  <a:latin typeface="Calibri"/>
                  <a:ea typeface="Calibri"/>
                  <a:cs typeface="Calibri"/>
                  <a:sym typeface="Calibri"/>
                </a:rPr>
                <a:t>embarazo</a:t>
              </a:r>
              <a:endParaRPr sz="1000" b="0" i="0" u="none" strike="noStrike" cap="none">
                <a:solidFill>
                  <a:srgbClr val="000000"/>
                </a:solidFill>
                <a:latin typeface="Arial"/>
                <a:ea typeface="Arial"/>
                <a:cs typeface="Arial"/>
                <a:sym typeface="Arial"/>
              </a:endParaRPr>
            </a:p>
          </p:txBody>
        </p:sp>
      </p:grpSp>
      <p:grpSp>
        <p:nvGrpSpPr>
          <p:cNvPr id="275" name="Google Shape;275;p11"/>
          <p:cNvGrpSpPr/>
          <p:nvPr/>
        </p:nvGrpSpPr>
        <p:grpSpPr>
          <a:xfrm>
            <a:off x="1574640" y="2781360"/>
            <a:ext cx="1125000" cy="1507680"/>
            <a:chOff x="1574640" y="2781360"/>
            <a:chExt cx="1125000" cy="1507680"/>
          </a:xfrm>
        </p:grpSpPr>
        <p:sp>
          <p:nvSpPr>
            <p:cNvPr id="276" name="Google Shape;276;p11"/>
            <p:cNvSpPr/>
            <p:nvPr/>
          </p:nvSpPr>
          <p:spPr>
            <a:xfrm>
              <a:off x="1574640" y="2781360"/>
              <a:ext cx="1125000" cy="1507680"/>
            </a:xfrm>
            <a:prstGeom prst="rect">
              <a:avLst/>
            </a:prstGeom>
            <a:solidFill>
              <a:schemeClr val="dk2"/>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7" name="Google Shape;277;p11"/>
            <p:cNvSpPr/>
            <p:nvPr/>
          </p:nvSpPr>
          <p:spPr>
            <a:xfrm>
              <a:off x="1729800" y="2946600"/>
              <a:ext cx="815400" cy="547560"/>
            </a:xfrm>
            <a:prstGeom prst="rect">
              <a:avLst/>
            </a:prstGeom>
            <a:solidFill>
              <a:schemeClr val="dk2"/>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a:solidFill>
                    <a:schemeClr val="lt1"/>
                  </a:solidFill>
                  <a:latin typeface="Calibri"/>
                  <a:ea typeface="Calibri"/>
                  <a:cs typeface="Calibri"/>
                  <a:sym typeface="Calibri"/>
                </a:rPr>
                <a:t>Consejo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ES" sz="1000" b="1" i="0" u="none" strike="noStrike" cap="none">
                  <a:solidFill>
                    <a:schemeClr val="lt1"/>
                  </a:solidFill>
                  <a:latin typeface="Calibri"/>
                  <a:ea typeface="Calibri"/>
                  <a:cs typeface="Calibri"/>
                  <a:sym typeface="Calibri"/>
                </a:rPr>
                <a:t>integral infancia</a:t>
              </a:r>
              <a:endParaRPr sz="1000" b="0" i="0" u="none" strike="noStrike" cap="none">
                <a:solidFill>
                  <a:srgbClr val="000000"/>
                </a:solidFill>
                <a:latin typeface="Arial"/>
                <a:ea typeface="Arial"/>
                <a:cs typeface="Arial"/>
                <a:sym typeface="Arial"/>
              </a:endParaRPr>
            </a:p>
          </p:txBody>
        </p:sp>
      </p:grpSp>
      <p:sp>
        <p:nvSpPr>
          <p:cNvPr id="278" name="Google Shape;278;p11"/>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 qué consiste?</a:t>
            </a:r>
            <a:endParaRPr sz="2800" b="0" i="0" u="none" strike="noStrike" cap="none">
              <a:solidFill>
                <a:srgbClr val="000000"/>
              </a:solidFill>
              <a:latin typeface="Arial"/>
              <a:ea typeface="Arial"/>
              <a:cs typeface="Arial"/>
              <a:sym typeface="Arial"/>
            </a:endParaRPr>
          </a:p>
        </p:txBody>
      </p:sp>
      <p:sp>
        <p:nvSpPr>
          <p:cNvPr id="279" name="Google Shape;279;p11"/>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2"/>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12"/>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papel del municipio en la salud</a:t>
            </a:r>
            <a:endParaRPr sz="2800" b="0" i="0" u="none" strike="noStrike" cap="none">
              <a:solidFill>
                <a:srgbClr val="000000"/>
              </a:solidFill>
              <a:latin typeface="Arial"/>
              <a:ea typeface="Arial"/>
              <a:cs typeface="Arial"/>
              <a:sym typeface="Arial"/>
            </a:endParaRPr>
          </a:p>
        </p:txBody>
      </p:sp>
      <p:sp>
        <p:nvSpPr>
          <p:cNvPr id="287" name="Google Shape;287;p12"/>
          <p:cNvSpPr/>
          <p:nvPr/>
        </p:nvSpPr>
        <p:spPr>
          <a:xfrm>
            <a:off x="380880" y="1295280"/>
            <a:ext cx="8510400" cy="283284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FFFFFF"/>
                </a:solidFill>
                <a:latin typeface="Calibri"/>
                <a:ea typeface="Calibri"/>
                <a:cs typeface="Calibri"/>
                <a:sym typeface="Calibri"/>
              </a:rPr>
              <a:t>El ámbito local es un entorno esencial para </a:t>
            </a:r>
            <a:r>
              <a:rPr lang="es-ES" sz="1800">
                <a:solidFill>
                  <a:srgbClr val="FFFFFF"/>
                </a:solidFill>
                <a:latin typeface="Calibri"/>
                <a:ea typeface="Calibri"/>
                <a:cs typeface="Calibri"/>
                <a:sym typeface="Calibri"/>
              </a:rPr>
              <a:t>mejorar</a:t>
            </a:r>
            <a:r>
              <a:rPr lang="es-ES" sz="1800" b="0" i="0" u="none" strike="noStrike" cap="none">
                <a:solidFill>
                  <a:srgbClr val="FFFFFF"/>
                </a:solidFill>
                <a:latin typeface="Calibri"/>
                <a:ea typeface="Calibri"/>
                <a:cs typeface="Calibri"/>
                <a:sym typeface="Calibri"/>
              </a:rPr>
              <a:t> la salud y el bienestar de la población. Es el </a:t>
            </a:r>
            <a:r>
              <a:rPr lang="es-ES" sz="1800" b="1" i="0" u="none" strike="noStrike" cap="none">
                <a:solidFill>
                  <a:srgbClr val="FFFFFF"/>
                </a:solidFill>
                <a:latin typeface="Calibri"/>
                <a:ea typeface="Calibri"/>
                <a:cs typeface="Calibri"/>
                <a:sym typeface="Calibri"/>
              </a:rPr>
              <a:t>entorno</a:t>
            </a:r>
            <a:r>
              <a:rPr lang="es-ES" sz="1800" b="0" i="0" u="none" strike="noStrike" cap="none">
                <a:solidFill>
                  <a:srgbClr val="FFFFFF"/>
                </a:solidFill>
                <a:latin typeface="Calibri"/>
                <a:ea typeface="Calibri"/>
                <a:cs typeface="Calibri"/>
                <a:sym typeface="Calibri"/>
              </a:rPr>
              <a:t> donde la gente vive, trabaja, estudia, disfruta del ocio y se relaciona.</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Desde el entorno local podemos contribuir a mejorar la salud de la población mediante las políticas locales </a:t>
            </a:r>
            <a:r>
              <a:rPr lang="es-ES" sz="1800" b="0" i="0" u="none" strike="noStrike" cap="none">
                <a:solidFill>
                  <a:schemeClr val="lt1"/>
                </a:solidFill>
                <a:latin typeface="Calibri"/>
                <a:ea typeface="Calibri"/>
                <a:cs typeface="Calibri"/>
                <a:sym typeface="Calibri"/>
              </a:rPr>
              <a:t>de salud, educación, bienestar social, transporte, medio ambiente, cultura, urbanismo, vivienda, deportes, seguridad, etc.</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Calibri"/>
                <a:ea typeface="Calibri"/>
                <a:cs typeface="Calibri"/>
                <a:sym typeface="Calibri"/>
              </a:rPr>
              <a:t>El </a:t>
            </a:r>
            <a:r>
              <a:rPr lang="es-ES" sz="1800" b="1" i="0" u="none" strike="noStrike" cap="none">
                <a:solidFill>
                  <a:schemeClr val="accent1"/>
                </a:solidFill>
                <a:latin typeface="Calibri"/>
                <a:ea typeface="Calibri"/>
                <a:cs typeface="Calibri"/>
                <a:sym typeface="Calibri"/>
              </a:rPr>
              <a:t>ámbito local </a:t>
            </a:r>
            <a:r>
              <a:rPr lang="es-ES" sz="1800" b="0" i="0" u="none" strike="noStrike" cap="none">
                <a:solidFill>
                  <a:schemeClr val="dk1"/>
                </a:solidFill>
                <a:latin typeface="Calibri"/>
                <a:ea typeface="Calibri"/>
                <a:cs typeface="Calibri"/>
                <a:sym typeface="Calibri"/>
              </a:rPr>
              <a:t>es un entorno esencial para la EPSP y para </a:t>
            </a:r>
            <a:r>
              <a:rPr lang="es-ES" sz="1800" b="1" i="0" u="none" strike="noStrike" cap="none">
                <a:solidFill>
                  <a:schemeClr val="accent1"/>
                </a:solidFill>
                <a:latin typeface="Calibri"/>
                <a:ea typeface="Calibri"/>
                <a:cs typeface="Calibri"/>
                <a:sym typeface="Calibri"/>
              </a:rPr>
              <a:t>ganar salud.</a:t>
            </a:r>
            <a:endParaRPr sz="1800" b="0" i="0" u="none" strike="noStrike" cap="none">
              <a:solidFill>
                <a:srgbClr val="000000"/>
              </a:solidFill>
              <a:latin typeface="Arial"/>
              <a:ea typeface="Arial"/>
              <a:cs typeface="Arial"/>
              <a:sym typeface="Arial"/>
            </a:endParaRPr>
          </a:p>
        </p:txBody>
      </p:sp>
      <p:pic>
        <p:nvPicPr>
          <p:cNvPr id="288" name="Google Shape;288;p12" descr="Resultado de imagen de health in all policies"/>
          <p:cNvPicPr preferRelativeResize="0"/>
          <p:nvPr/>
        </p:nvPicPr>
        <p:blipFill rotWithShape="1">
          <a:blip r:embed="rId3">
            <a:alphaModFix/>
          </a:blip>
          <a:srcRect/>
          <a:stretch/>
        </p:blipFill>
        <p:spPr>
          <a:xfrm>
            <a:off x="250920" y="3352680"/>
            <a:ext cx="8640360" cy="2668320"/>
          </a:xfrm>
          <a:prstGeom prst="rect">
            <a:avLst/>
          </a:prstGeom>
          <a:noFill/>
          <a:ln>
            <a:noFill/>
          </a:ln>
        </p:spPr>
      </p:pic>
      <p:sp>
        <p:nvSpPr>
          <p:cNvPr id="289" name="Google Shape;289;p12"/>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ámbito local y la salud de la población</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ámbito local y la salud de la población</a:t>
            </a:r>
            <a:endParaRPr sz="2800" b="0" i="0" u="none" strike="noStrike" cap="none">
              <a:solidFill>
                <a:srgbClr val="000000"/>
              </a:solidFill>
              <a:latin typeface="Arial"/>
              <a:ea typeface="Arial"/>
              <a:cs typeface="Arial"/>
              <a:sym typeface="Arial"/>
            </a:endParaRPr>
          </a:p>
        </p:txBody>
      </p:sp>
      <p:sp>
        <p:nvSpPr>
          <p:cNvPr id="296" name="Google Shape;296;p13"/>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papel del municipio en la salud</a:t>
            </a:r>
            <a:endParaRPr sz="2800" b="0" i="0" u="none" strike="noStrike" cap="none">
              <a:solidFill>
                <a:srgbClr val="000000"/>
              </a:solidFill>
              <a:latin typeface="Arial"/>
              <a:ea typeface="Arial"/>
              <a:cs typeface="Arial"/>
              <a:sym typeface="Arial"/>
            </a:endParaRPr>
          </a:p>
        </p:txBody>
      </p:sp>
      <p:sp>
        <p:nvSpPr>
          <p:cNvPr id="297" name="Google Shape;297;p13"/>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8" name="Google Shape;298;p13"/>
          <p:cNvGrpSpPr/>
          <p:nvPr/>
        </p:nvGrpSpPr>
        <p:grpSpPr>
          <a:xfrm>
            <a:off x="276251" y="1487913"/>
            <a:ext cx="6072232" cy="4600533"/>
            <a:chOff x="276251" y="39993"/>
            <a:chExt cx="6072232" cy="4600533"/>
          </a:xfrm>
        </p:grpSpPr>
        <p:sp>
          <p:nvSpPr>
            <p:cNvPr id="299" name="Google Shape;299;p13"/>
            <p:cNvSpPr/>
            <p:nvPr/>
          </p:nvSpPr>
          <p:spPr>
            <a:xfrm>
              <a:off x="2283546" y="2643651"/>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3"/>
            <p:cNvSpPr/>
            <p:nvPr/>
          </p:nvSpPr>
          <p:spPr>
            <a:xfrm>
              <a:off x="2138464" y="2876151"/>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3"/>
            <p:cNvSpPr/>
            <p:nvPr/>
          </p:nvSpPr>
          <p:spPr>
            <a:xfrm>
              <a:off x="1965559" y="3077447"/>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3"/>
            <p:cNvSpPr/>
            <p:nvPr/>
          </p:nvSpPr>
          <p:spPr>
            <a:xfrm>
              <a:off x="2172250" y="303699"/>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3"/>
            <p:cNvSpPr/>
            <p:nvPr/>
          </p:nvSpPr>
          <p:spPr>
            <a:xfrm>
              <a:off x="2393517" y="171846"/>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3"/>
            <p:cNvSpPr/>
            <p:nvPr/>
          </p:nvSpPr>
          <p:spPr>
            <a:xfrm>
              <a:off x="2614120" y="39993"/>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3"/>
            <p:cNvSpPr/>
            <p:nvPr/>
          </p:nvSpPr>
          <p:spPr>
            <a:xfrm>
              <a:off x="2834724" y="171846"/>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3"/>
            <p:cNvSpPr/>
            <p:nvPr/>
          </p:nvSpPr>
          <p:spPr>
            <a:xfrm>
              <a:off x="3055990" y="303699"/>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3"/>
            <p:cNvSpPr/>
            <p:nvPr/>
          </p:nvSpPr>
          <p:spPr>
            <a:xfrm>
              <a:off x="2614120" y="318203"/>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3"/>
            <p:cNvSpPr/>
            <p:nvPr/>
          </p:nvSpPr>
          <p:spPr>
            <a:xfrm>
              <a:off x="2614120" y="596412"/>
              <a:ext cx="165618" cy="165618"/>
            </a:xfrm>
            <a:prstGeom prst="ellipse">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3"/>
            <p:cNvSpPr/>
            <p:nvPr/>
          </p:nvSpPr>
          <p:spPr>
            <a:xfrm>
              <a:off x="1266649" y="3682394"/>
              <a:ext cx="3572057" cy="95813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3"/>
            <p:cNvSpPr txBox="1"/>
            <p:nvPr/>
          </p:nvSpPr>
          <p:spPr>
            <a:xfrm>
              <a:off x="1313421" y="3729166"/>
              <a:ext cx="3478513" cy="864588"/>
            </a:xfrm>
            <a:prstGeom prst="rect">
              <a:avLst/>
            </a:prstGeom>
            <a:noFill/>
            <a:ln>
              <a:noFill/>
            </a:ln>
          </p:spPr>
          <p:txBody>
            <a:bodyPr spcFirstLastPara="1" wrap="square" lIns="75607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s-ES" sz="2400" b="0" i="0" u="none" strike="noStrike" cap="none">
                  <a:solidFill>
                    <a:schemeClr val="lt1"/>
                  </a:solidFill>
                  <a:latin typeface="Calibri"/>
                  <a:ea typeface="Calibri"/>
                  <a:cs typeface="Calibri"/>
                  <a:sym typeface="Calibri"/>
                </a:rPr>
                <a:t>Salud en todas las políticas</a:t>
              </a:r>
              <a:endParaRPr sz="2400" b="0" i="0" u="none" strike="noStrike" cap="none">
                <a:solidFill>
                  <a:schemeClr val="lt1"/>
                </a:solidFill>
                <a:latin typeface="Arial"/>
                <a:ea typeface="Arial"/>
                <a:cs typeface="Arial"/>
                <a:sym typeface="Arial"/>
              </a:endParaRPr>
            </a:p>
          </p:txBody>
        </p:sp>
        <p:sp>
          <p:nvSpPr>
            <p:cNvPr id="311" name="Google Shape;311;p13"/>
            <p:cNvSpPr/>
            <p:nvPr/>
          </p:nvSpPr>
          <p:spPr>
            <a:xfrm>
              <a:off x="276251" y="2743601"/>
              <a:ext cx="1656184" cy="1656074"/>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3"/>
            <p:cNvSpPr/>
            <p:nvPr/>
          </p:nvSpPr>
          <p:spPr>
            <a:xfrm>
              <a:off x="2776426" y="1808323"/>
              <a:ext cx="3572057" cy="95813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3"/>
            <p:cNvSpPr txBox="1"/>
            <p:nvPr/>
          </p:nvSpPr>
          <p:spPr>
            <a:xfrm>
              <a:off x="2823198" y="1855095"/>
              <a:ext cx="3478513" cy="864588"/>
            </a:xfrm>
            <a:prstGeom prst="rect">
              <a:avLst/>
            </a:prstGeom>
            <a:noFill/>
            <a:ln>
              <a:noFill/>
            </a:ln>
          </p:spPr>
          <p:txBody>
            <a:bodyPr spcFirstLastPara="1" wrap="square" lIns="75607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s-ES" sz="2400" b="0" i="0" u="none" strike="noStrike" cap="none">
                  <a:solidFill>
                    <a:schemeClr val="lt1"/>
                  </a:solidFill>
                  <a:latin typeface="Calibri"/>
                  <a:ea typeface="Calibri"/>
                  <a:cs typeface="Calibri"/>
                  <a:sym typeface="Calibri"/>
                </a:rPr>
                <a:t>Participación social</a:t>
              </a:r>
              <a:endParaRPr sz="1400" b="0" i="0" u="none" strike="noStrike" cap="none">
                <a:solidFill>
                  <a:srgbClr val="000000"/>
                </a:solidFill>
                <a:latin typeface="Arial"/>
                <a:ea typeface="Arial"/>
                <a:cs typeface="Arial"/>
                <a:sym typeface="Arial"/>
              </a:endParaRPr>
            </a:p>
          </p:txBody>
        </p:sp>
        <p:sp>
          <p:nvSpPr>
            <p:cNvPr id="314" name="Google Shape;314;p13"/>
            <p:cNvSpPr/>
            <p:nvPr/>
          </p:nvSpPr>
          <p:spPr>
            <a:xfrm>
              <a:off x="1786028" y="869530"/>
              <a:ext cx="1656184" cy="1656074"/>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5" name="Google Shape;315;p13"/>
          <p:cNvSpPr/>
          <p:nvPr/>
        </p:nvSpPr>
        <p:spPr>
          <a:xfrm>
            <a:off x="4952880" y="4495680"/>
            <a:ext cx="4190760" cy="1614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a:solidFill>
                  <a:srgbClr val="FFFFFF"/>
                </a:solidFill>
                <a:latin typeface="Calibri"/>
                <a:ea typeface="Calibri"/>
                <a:cs typeface="Calibri"/>
                <a:sym typeface="Calibri"/>
              </a:rPr>
              <a:t>Implicación y coordinación de sectores que desarrollan políticas y actividades con impacto en salud (educación, bienestar social, medio ambiente, empleo, inmigración, urbanismo…)</a:t>
            </a:r>
            <a:endParaRPr sz="2000" b="0" i="0" u="none" strike="noStrike" cap="none">
              <a:solidFill>
                <a:srgbClr val="000000"/>
              </a:solidFill>
              <a:latin typeface="Arial"/>
              <a:ea typeface="Arial"/>
              <a:cs typeface="Arial"/>
              <a:sym typeface="Arial"/>
            </a:endParaRPr>
          </a:p>
        </p:txBody>
      </p:sp>
      <p:sp>
        <p:nvSpPr>
          <p:cNvPr id="316" name="Google Shape;316;p13"/>
          <p:cNvSpPr/>
          <p:nvPr/>
        </p:nvSpPr>
        <p:spPr>
          <a:xfrm>
            <a:off x="6276075" y="1707125"/>
            <a:ext cx="2590500" cy="2591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a:solidFill>
                  <a:srgbClr val="FFFFFF"/>
                </a:solidFill>
                <a:latin typeface="Calibri"/>
                <a:ea typeface="Calibri"/>
                <a:cs typeface="Calibri"/>
                <a:sym typeface="Calibri"/>
              </a:rPr>
              <a:t>Es necesario trabajar juntos y juntas en el entorno local, articulando los mecanismos necesarios para participar en la mejora de nuestro municipio.</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p:nvPr/>
        </p:nvSpPr>
        <p:spPr>
          <a:xfrm>
            <a:off x="8531640" y="5648400"/>
            <a:ext cx="54864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chemeClr val="lt1"/>
                </a:solidFill>
                <a:latin typeface="Arial"/>
                <a:ea typeface="Arial"/>
                <a:cs typeface="Arial"/>
                <a:sym typeface="Arial"/>
              </a:rPr>
              <a:t>13</a:t>
            </a:fld>
            <a:endParaRPr sz="1800" b="0" i="0" u="none" strike="noStrike" cap="none">
              <a:solidFill>
                <a:srgbClr val="000000"/>
              </a:solidFill>
              <a:latin typeface="Arial"/>
              <a:ea typeface="Arial"/>
              <a:cs typeface="Arial"/>
              <a:sym typeface="Arial"/>
            </a:endParaRPr>
          </a:p>
        </p:txBody>
      </p:sp>
      <p:sp>
        <p:nvSpPr>
          <p:cNvPr id="323" name="Google Shape;323;p14"/>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ámbito local y la salud de la población</a:t>
            </a:r>
            <a:endParaRPr sz="2800" b="0" i="0" u="none" strike="noStrike" cap="none">
              <a:solidFill>
                <a:srgbClr val="000000"/>
              </a:solidFill>
              <a:latin typeface="Arial"/>
              <a:ea typeface="Arial"/>
              <a:cs typeface="Arial"/>
              <a:sym typeface="Arial"/>
            </a:endParaRPr>
          </a:p>
        </p:txBody>
      </p:sp>
      <p:sp>
        <p:nvSpPr>
          <p:cNvPr id="324" name="Google Shape;324;p14"/>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¿Qué se ha hecho hasta ahora en Alcoi?</a:t>
            </a:r>
            <a:endParaRPr sz="2800" b="0" i="0" u="none" strike="noStrike" cap="none">
              <a:solidFill>
                <a:srgbClr val="000000"/>
              </a:solidFill>
              <a:latin typeface="Arial"/>
              <a:ea typeface="Arial"/>
              <a:cs typeface="Arial"/>
              <a:sym typeface="Arial"/>
            </a:endParaRPr>
          </a:p>
        </p:txBody>
      </p:sp>
      <p:sp>
        <p:nvSpPr>
          <p:cNvPr id="325" name="Google Shape;325;p14"/>
          <p:cNvSpPr/>
          <p:nvPr/>
        </p:nvSpPr>
        <p:spPr>
          <a:xfrm>
            <a:off x="32760" y="1556640"/>
            <a:ext cx="9124560" cy="472140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14"/>
          <p:cNvSpPr/>
          <p:nvPr/>
        </p:nvSpPr>
        <p:spPr>
          <a:xfrm>
            <a:off x="366120" y="1723680"/>
            <a:ext cx="8457840" cy="4130280"/>
          </a:xfrm>
          <a:prstGeom prst="rect">
            <a:avLst/>
          </a:prstGeom>
          <a:noFill/>
          <a:ln>
            <a:noFill/>
          </a:ln>
        </p:spPr>
        <p:txBody>
          <a:bodyPr spcFirstLastPara="1" wrap="square" lIns="90000" tIns="45000" rIns="90000" bIns="45000" anchor="t" anchorCtr="0">
            <a:spAutoFit/>
          </a:bodyPr>
          <a:lstStyle/>
          <a:p>
            <a:pPr marL="285840" marR="0" lvl="0" indent="-285840" algn="l" rtl="0">
              <a:lnSpc>
                <a:spcPct val="100000"/>
              </a:lnSpc>
              <a:spcBef>
                <a:spcPts val="0"/>
              </a:spcBef>
              <a:spcAft>
                <a:spcPts val="0"/>
              </a:spcAft>
              <a:buClr>
                <a:srgbClr val="FFFFFF"/>
              </a:buClr>
              <a:buSzPts val="2000"/>
              <a:buChar char="•"/>
            </a:pPr>
            <a:r>
              <a:rPr lang="es-ES" sz="2000" b="1" i="1" u="none" strike="noStrike" cap="none">
                <a:solidFill>
                  <a:schemeClr val="lt1"/>
                </a:solidFill>
                <a:latin typeface="Calibri"/>
                <a:ea typeface="Calibri"/>
                <a:cs typeface="Calibri"/>
                <a:sym typeface="Calibri"/>
              </a:rPr>
              <a:t>Sector de transporte y movilidad</a:t>
            </a:r>
            <a:endParaRPr sz="2000" b="1" i="1" u="none" strike="noStrike" cap="none">
              <a:solidFill>
                <a:srgbClr val="000000"/>
              </a:solidFill>
            </a:endParaRPr>
          </a:p>
          <a:p>
            <a:pPr marL="743040" marR="0" lvl="1" indent="-285840" algn="just" rtl="0">
              <a:lnSpc>
                <a:spcPct val="100000"/>
              </a:lnSpc>
              <a:spcBef>
                <a:spcPts val="601"/>
              </a:spcBef>
              <a:spcAft>
                <a:spcPts val="0"/>
              </a:spcAft>
              <a:buClr>
                <a:srgbClr val="FFFFFF"/>
              </a:buClr>
              <a:buSzPts val="2000"/>
              <a:buFont typeface="Calibri"/>
              <a:buChar char="√"/>
            </a:pPr>
            <a:r>
              <a:rPr lang="es-ES" sz="2000" b="0" i="0" u="none" strike="noStrike" cap="none">
                <a:solidFill>
                  <a:schemeClr val="lt1"/>
                </a:solidFill>
                <a:latin typeface="Calibri"/>
                <a:ea typeface="Calibri"/>
                <a:cs typeface="Calibri"/>
                <a:sym typeface="Calibri"/>
              </a:rPr>
              <a:t>Desde 2022: </a:t>
            </a:r>
            <a:r>
              <a:rPr lang="es-ES" sz="2000" b="1" i="0" u="none" strike="noStrike" cap="none">
                <a:solidFill>
                  <a:schemeClr val="lt1"/>
                </a:solidFill>
                <a:latin typeface="Calibri"/>
                <a:ea typeface="Calibri"/>
                <a:cs typeface="Calibri"/>
                <a:sym typeface="Calibri"/>
              </a:rPr>
              <a:t>Carril bici </a:t>
            </a:r>
            <a:r>
              <a:rPr lang="es-ES" sz="2000" b="0" i="0" u="none" strike="noStrike" cap="none">
                <a:solidFill>
                  <a:schemeClr val="lt1"/>
                </a:solidFill>
                <a:latin typeface="Calibri"/>
                <a:ea typeface="Calibri"/>
                <a:cs typeface="Calibri"/>
                <a:sym typeface="Calibri"/>
              </a:rPr>
              <a:t>para facilitar el desplazamiento y la circulación por la ciudad. Y aumento de aparcamientos para bicis.</a:t>
            </a:r>
            <a:endParaRPr sz="2000" b="0" i="0" u="none" strike="noStrike" cap="none">
              <a:solidFill>
                <a:srgbClr val="000000"/>
              </a:solidFill>
              <a:latin typeface="Arial"/>
              <a:ea typeface="Arial"/>
              <a:cs typeface="Arial"/>
              <a:sym typeface="Arial"/>
            </a:endParaRPr>
          </a:p>
          <a:p>
            <a:pPr marL="743040" marR="0" lvl="1" indent="-285840" algn="just" rtl="0">
              <a:lnSpc>
                <a:spcPct val="100000"/>
              </a:lnSpc>
              <a:spcBef>
                <a:spcPts val="601"/>
              </a:spcBef>
              <a:spcAft>
                <a:spcPts val="0"/>
              </a:spcAft>
              <a:buClr>
                <a:srgbClr val="FFFFFF"/>
              </a:buClr>
              <a:buSzPts val="2000"/>
              <a:buFont typeface="Calibri"/>
              <a:buChar char="√"/>
            </a:pPr>
            <a:r>
              <a:rPr lang="es-ES" sz="2000" b="0" i="0" u="none" strike="noStrike" cap="none">
                <a:solidFill>
                  <a:schemeClr val="lt1"/>
                </a:solidFill>
                <a:latin typeface="Calibri"/>
                <a:ea typeface="Calibri"/>
                <a:cs typeface="Calibri"/>
                <a:sym typeface="Calibri"/>
              </a:rPr>
              <a:t>Desde 2020: </a:t>
            </a:r>
            <a:r>
              <a:rPr lang="es-ES" sz="2000" b="1" i="0" u="none" strike="noStrike" cap="none">
                <a:solidFill>
                  <a:schemeClr val="lt1"/>
                </a:solidFill>
                <a:latin typeface="Calibri"/>
                <a:ea typeface="Calibri"/>
                <a:cs typeface="Calibri"/>
                <a:sym typeface="Calibri"/>
              </a:rPr>
              <a:t>Calle peatonal </a:t>
            </a:r>
            <a:r>
              <a:rPr lang="es-ES" sz="2000" b="0" i="0" u="none" strike="noStrike" cap="none">
                <a:solidFill>
                  <a:schemeClr val="lt1"/>
                </a:solidFill>
                <a:latin typeface="Calibri"/>
                <a:ea typeface="Calibri"/>
                <a:cs typeface="Calibri"/>
                <a:sym typeface="Calibri"/>
              </a:rPr>
              <a:t>(Carrer Sant Francesc) para facilitar su acceso y reducir la contaminación en la zona centro.</a:t>
            </a:r>
            <a:endParaRPr sz="2000" b="0" i="0" u="none" strike="noStrike" cap="none">
              <a:solidFill>
                <a:schemeClr val="lt1"/>
              </a:solidFill>
              <a:latin typeface="Calibri"/>
              <a:ea typeface="Calibri"/>
              <a:cs typeface="Calibri"/>
              <a:sym typeface="Calibri"/>
            </a:endParaRPr>
          </a:p>
          <a:p>
            <a:pPr marL="914400" marR="0" lvl="0" indent="0" algn="just" rtl="0">
              <a:lnSpc>
                <a:spcPct val="100000"/>
              </a:lnSpc>
              <a:spcBef>
                <a:spcPts val="601"/>
              </a:spcBef>
              <a:spcAft>
                <a:spcPts val="0"/>
              </a:spcAft>
              <a:buNone/>
            </a:pPr>
            <a:endParaRPr sz="2000">
              <a:solidFill>
                <a:schemeClr val="lt1"/>
              </a:solidFill>
              <a:latin typeface="Calibri"/>
              <a:ea typeface="Calibri"/>
              <a:cs typeface="Calibri"/>
              <a:sym typeface="Calibri"/>
            </a:endParaRPr>
          </a:p>
          <a:p>
            <a:pPr marL="285840" marR="0" lvl="1" indent="-285840" algn="l" rtl="0">
              <a:lnSpc>
                <a:spcPct val="100000"/>
              </a:lnSpc>
              <a:spcBef>
                <a:spcPts val="601"/>
              </a:spcBef>
              <a:spcAft>
                <a:spcPts val="0"/>
              </a:spcAft>
              <a:buClr>
                <a:srgbClr val="FFFFFF"/>
              </a:buClr>
              <a:buSzPts val="2000"/>
              <a:buChar char="•"/>
            </a:pPr>
            <a:r>
              <a:rPr lang="es-ES" sz="2000" b="1" i="1" u="none" strike="noStrike" cap="none">
                <a:solidFill>
                  <a:schemeClr val="lt1"/>
                </a:solidFill>
                <a:latin typeface="Calibri"/>
                <a:ea typeface="Calibri"/>
                <a:cs typeface="Calibri"/>
                <a:sym typeface="Calibri"/>
              </a:rPr>
              <a:t>Sector de juventud</a:t>
            </a:r>
            <a:endParaRPr sz="2000" b="1" i="1">
              <a:solidFill>
                <a:schemeClr val="lt1"/>
              </a:solidFill>
              <a:latin typeface="Calibri"/>
              <a:ea typeface="Calibri"/>
              <a:cs typeface="Calibri"/>
              <a:sym typeface="Calibri"/>
            </a:endParaRPr>
          </a:p>
          <a:p>
            <a:pPr marL="743040" marR="0" lvl="2" indent="-285840" algn="just" rtl="0">
              <a:lnSpc>
                <a:spcPct val="100000"/>
              </a:lnSpc>
              <a:spcBef>
                <a:spcPts val="601"/>
              </a:spcBef>
              <a:spcAft>
                <a:spcPts val="0"/>
              </a:spcAft>
              <a:buClr>
                <a:srgbClr val="FFFFFF"/>
              </a:buClr>
              <a:buSzPts val="2000"/>
              <a:buFont typeface="Calibri"/>
              <a:buChar char="√"/>
            </a:pPr>
            <a:r>
              <a:rPr lang="es-ES" sz="2000" b="0" i="0" u="none" strike="noStrike" cap="none">
                <a:solidFill>
                  <a:schemeClr val="lt1"/>
                </a:solidFill>
                <a:latin typeface="Calibri"/>
                <a:ea typeface="Calibri"/>
                <a:cs typeface="Calibri"/>
                <a:sym typeface="Calibri"/>
              </a:rPr>
              <a:t>Desde 2021: el programa APSI y SEXINFO. Asesoría psicológica para la orientación de los jóvenes de la ciudad.</a:t>
            </a:r>
            <a:endParaRPr sz="2000" b="0" i="0" u="none" strike="noStrike" cap="none">
              <a:solidFill>
                <a:srgbClr val="000000"/>
              </a:solidFill>
              <a:latin typeface="Arial"/>
              <a:ea typeface="Arial"/>
              <a:cs typeface="Arial"/>
              <a:sym typeface="Arial"/>
            </a:endParaRPr>
          </a:p>
          <a:p>
            <a:pPr marL="743040" marR="0" lvl="2" indent="-285840" algn="just" rtl="0">
              <a:lnSpc>
                <a:spcPct val="100000"/>
              </a:lnSpc>
              <a:spcBef>
                <a:spcPts val="601"/>
              </a:spcBef>
              <a:spcAft>
                <a:spcPts val="0"/>
              </a:spcAft>
              <a:buClr>
                <a:srgbClr val="FFFFFF"/>
              </a:buClr>
              <a:buSzPts val="2000"/>
              <a:buFont typeface="Calibri"/>
              <a:buChar char="√"/>
            </a:pPr>
            <a:r>
              <a:rPr lang="es-ES" sz="2000" b="0" i="0" u="none" strike="noStrike" cap="none">
                <a:solidFill>
                  <a:schemeClr val="lt1"/>
                </a:solidFill>
                <a:latin typeface="Calibri"/>
                <a:ea typeface="Calibri"/>
                <a:cs typeface="Calibri"/>
                <a:sym typeface="Calibri"/>
              </a:rPr>
              <a:t>Desde 2013: 14 huertos urbanos municipales. En la actualidad contamos con 60.</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p:nvPr/>
        </p:nvSpPr>
        <p:spPr>
          <a:xfrm>
            <a:off x="8531640" y="5648400"/>
            <a:ext cx="54864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chemeClr val="lt1"/>
                </a:solidFill>
                <a:latin typeface="Arial"/>
                <a:ea typeface="Arial"/>
                <a:cs typeface="Arial"/>
                <a:sym typeface="Arial"/>
              </a:rPr>
              <a:t>14</a:t>
            </a:fld>
            <a:endParaRPr sz="1800" b="0" i="0" u="none" strike="noStrike" cap="none">
              <a:solidFill>
                <a:srgbClr val="000000"/>
              </a:solidFill>
              <a:latin typeface="Arial"/>
              <a:ea typeface="Arial"/>
              <a:cs typeface="Arial"/>
              <a:sym typeface="Arial"/>
            </a:endParaRPr>
          </a:p>
        </p:txBody>
      </p:sp>
      <p:sp>
        <p:nvSpPr>
          <p:cNvPr id="333" name="Google Shape;333;p15"/>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ámbito local y la salud de la población</a:t>
            </a:r>
            <a:endParaRPr sz="2800" b="0" i="0" u="none" strike="noStrike" cap="none">
              <a:solidFill>
                <a:srgbClr val="000000"/>
              </a:solidFill>
              <a:latin typeface="Arial"/>
              <a:ea typeface="Arial"/>
              <a:cs typeface="Arial"/>
              <a:sym typeface="Arial"/>
            </a:endParaRPr>
          </a:p>
        </p:txBody>
      </p:sp>
      <p:sp>
        <p:nvSpPr>
          <p:cNvPr id="334" name="Google Shape;334;p15"/>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¿Qué se ha hecho hasta ahora en Alcoi?</a:t>
            </a:r>
            <a:endParaRPr sz="2800" b="0" i="0" u="none" strike="noStrike" cap="none">
              <a:solidFill>
                <a:schemeClr val="lt1"/>
              </a:solidFill>
              <a:latin typeface="Arial"/>
              <a:ea typeface="Arial"/>
              <a:cs typeface="Arial"/>
              <a:sym typeface="Arial"/>
            </a:endParaRPr>
          </a:p>
        </p:txBody>
      </p:sp>
      <p:sp>
        <p:nvSpPr>
          <p:cNvPr id="335" name="Google Shape;335;p15"/>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15"/>
          <p:cNvSpPr/>
          <p:nvPr/>
        </p:nvSpPr>
        <p:spPr>
          <a:xfrm>
            <a:off x="380875" y="1523867"/>
            <a:ext cx="8457900" cy="4673400"/>
          </a:xfrm>
          <a:prstGeom prst="rect">
            <a:avLst/>
          </a:prstGeom>
          <a:noFill/>
          <a:ln>
            <a:noFill/>
          </a:ln>
        </p:spPr>
        <p:txBody>
          <a:bodyPr spcFirstLastPara="1" wrap="square" lIns="90000" tIns="45000" rIns="90000" bIns="45000" anchor="t" anchorCtr="0">
            <a:spAutoFit/>
          </a:bodyPr>
          <a:lstStyle/>
          <a:p>
            <a:pPr marL="285840" marR="0" lvl="1" indent="-285840" algn="l" rtl="0">
              <a:lnSpc>
                <a:spcPct val="100000"/>
              </a:lnSpc>
              <a:spcBef>
                <a:spcPts val="0"/>
              </a:spcBef>
              <a:spcAft>
                <a:spcPts val="0"/>
              </a:spcAft>
              <a:buClr>
                <a:srgbClr val="FFFFFF"/>
              </a:buClr>
              <a:buSzPts val="2000"/>
              <a:buChar char="•"/>
            </a:pPr>
            <a:r>
              <a:rPr lang="es-ES" sz="2000" b="1" i="1" u="none" strike="noStrike" cap="none">
                <a:solidFill>
                  <a:srgbClr val="FFFFFF"/>
                </a:solidFill>
                <a:latin typeface="Calibri"/>
                <a:ea typeface="Calibri"/>
                <a:cs typeface="Calibri"/>
                <a:sym typeface="Calibri"/>
              </a:rPr>
              <a:t>Sector de </a:t>
            </a:r>
            <a:r>
              <a:rPr lang="es-ES" sz="2000" b="1" i="1">
                <a:solidFill>
                  <a:srgbClr val="FFFFFF"/>
                </a:solidFill>
                <a:latin typeface="Calibri"/>
                <a:ea typeface="Calibri"/>
                <a:cs typeface="Calibri"/>
                <a:sym typeface="Calibri"/>
              </a:rPr>
              <a:t>M</a:t>
            </a:r>
            <a:r>
              <a:rPr lang="es-ES" sz="2000" b="1" i="1" u="none" strike="noStrike" cap="none">
                <a:solidFill>
                  <a:srgbClr val="FFFFFF"/>
                </a:solidFill>
                <a:latin typeface="Calibri"/>
                <a:ea typeface="Calibri"/>
                <a:cs typeface="Calibri"/>
                <a:sym typeface="Calibri"/>
              </a:rPr>
              <a:t>edio </a:t>
            </a:r>
            <a:r>
              <a:rPr lang="es-ES" sz="2000" b="1" i="1">
                <a:solidFill>
                  <a:srgbClr val="FFFFFF"/>
                </a:solidFill>
                <a:latin typeface="Calibri"/>
                <a:ea typeface="Calibri"/>
                <a:cs typeface="Calibri"/>
                <a:sym typeface="Calibri"/>
              </a:rPr>
              <a:t>A</a:t>
            </a:r>
            <a:r>
              <a:rPr lang="es-ES" sz="2000" b="1" i="1" u="none" strike="noStrike" cap="none">
                <a:solidFill>
                  <a:srgbClr val="FFFFFF"/>
                </a:solidFill>
                <a:latin typeface="Calibri"/>
                <a:ea typeface="Calibri"/>
                <a:cs typeface="Calibri"/>
                <a:sym typeface="Calibri"/>
              </a:rPr>
              <a:t>mbiente</a:t>
            </a:r>
            <a:endParaRPr sz="2000" b="1" i="1" u="none" strike="noStrike" cap="none">
              <a:solidFill>
                <a:srgbClr val="000000"/>
              </a:solidFill>
            </a:endParaRPr>
          </a:p>
          <a:p>
            <a:pPr marL="743040" marR="0" lvl="2" indent="-285840" algn="l" rtl="0">
              <a:lnSpc>
                <a:spcPct val="100000"/>
              </a:lnSpc>
              <a:spcBef>
                <a:spcPts val="601"/>
              </a:spcBef>
              <a:spcAft>
                <a:spcPts val="0"/>
              </a:spcAft>
              <a:buClr>
                <a:srgbClr val="FFFFFF"/>
              </a:buClr>
              <a:buSzPts val="2000"/>
              <a:buFont typeface="Noto Sans Symbols"/>
              <a:buChar char="✔"/>
            </a:pPr>
            <a:r>
              <a:rPr lang="es-ES" sz="2000" b="0" i="0" u="none" strike="noStrike" cap="none">
                <a:solidFill>
                  <a:srgbClr val="FFFFFF"/>
                </a:solidFill>
                <a:latin typeface="Calibri"/>
                <a:ea typeface="Calibri"/>
                <a:cs typeface="Calibri"/>
                <a:sym typeface="Calibri"/>
              </a:rPr>
              <a:t>Desde 2013: Impulsada la creación de </a:t>
            </a:r>
            <a:r>
              <a:rPr lang="es-ES" sz="2000" b="1" i="0" u="none" strike="noStrike" cap="none">
                <a:solidFill>
                  <a:srgbClr val="FFFFFF"/>
                </a:solidFill>
                <a:latin typeface="Calibri"/>
                <a:ea typeface="Calibri"/>
                <a:cs typeface="Calibri"/>
                <a:sym typeface="Calibri"/>
              </a:rPr>
              <a:t>huertos comunitarios.</a:t>
            </a:r>
            <a:endParaRPr sz="2000" b="1" i="0" u="none" strike="noStrike" cap="none">
              <a:solidFill>
                <a:srgbClr val="FFFFFF"/>
              </a:solidFill>
              <a:latin typeface="Calibri"/>
              <a:ea typeface="Calibri"/>
              <a:cs typeface="Calibri"/>
              <a:sym typeface="Calibri"/>
            </a:endParaRPr>
          </a:p>
          <a:p>
            <a:pPr marL="743040" marR="0" lvl="2" indent="-285840" algn="just" rtl="0">
              <a:lnSpc>
                <a:spcPct val="100000"/>
              </a:lnSpc>
              <a:spcBef>
                <a:spcPts val="0"/>
              </a:spcBef>
              <a:spcAft>
                <a:spcPts val="0"/>
              </a:spcAft>
              <a:buClr>
                <a:srgbClr val="FFFFFF"/>
              </a:buClr>
              <a:buSzPts val="2000"/>
              <a:buFont typeface="Calibri"/>
              <a:buChar char="✔"/>
            </a:pPr>
            <a:r>
              <a:rPr lang="es-ES" sz="2000" i="0" u="none" strike="noStrike" cap="none">
                <a:solidFill>
                  <a:srgbClr val="FFFFFF"/>
                </a:solidFill>
                <a:latin typeface="Calibri"/>
                <a:ea typeface="Calibri"/>
                <a:cs typeface="Calibri"/>
                <a:sym typeface="Calibri"/>
              </a:rPr>
              <a:t>Desde 2023: Re naturalización del entorno natural de la ciudad (Alcoi BioUp).</a:t>
            </a:r>
            <a:endParaRPr sz="2000" i="0" u="none" strike="noStrike" cap="none">
              <a:solidFill>
                <a:srgbClr val="FFFFFF"/>
              </a:solidFill>
              <a:latin typeface="Calibri"/>
              <a:ea typeface="Calibri"/>
              <a:cs typeface="Calibri"/>
              <a:sym typeface="Calibri"/>
            </a:endParaRPr>
          </a:p>
          <a:p>
            <a:pPr marL="1371600" marR="0" lvl="0" indent="0" algn="just" rtl="0">
              <a:lnSpc>
                <a:spcPct val="100000"/>
              </a:lnSpc>
              <a:spcBef>
                <a:spcPts val="0"/>
              </a:spcBef>
              <a:spcAft>
                <a:spcPts val="0"/>
              </a:spcAft>
              <a:buNone/>
            </a:pPr>
            <a:endParaRPr sz="2000" b="1">
              <a:solidFill>
                <a:srgbClr val="FFFFFF"/>
              </a:solidFill>
              <a:latin typeface="Calibri"/>
              <a:ea typeface="Calibri"/>
              <a:cs typeface="Calibri"/>
              <a:sym typeface="Calibri"/>
            </a:endParaRPr>
          </a:p>
          <a:p>
            <a:pPr marL="285840" marR="0" lvl="0" indent="-285840" algn="just" rtl="0">
              <a:lnSpc>
                <a:spcPct val="100000"/>
              </a:lnSpc>
              <a:spcBef>
                <a:spcPts val="879"/>
              </a:spcBef>
              <a:spcAft>
                <a:spcPts val="0"/>
              </a:spcAft>
              <a:buClr>
                <a:srgbClr val="FFFFFF"/>
              </a:buClr>
              <a:buSzPts val="2000"/>
              <a:buChar char="•"/>
            </a:pPr>
            <a:r>
              <a:rPr lang="es-ES" sz="2000" b="1" i="1" u="none" strike="noStrike" cap="none">
                <a:solidFill>
                  <a:srgbClr val="FFFFFF"/>
                </a:solidFill>
                <a:latin typeface="Calibri"/>
                <a:ea typeface="Calibri"/>
                <a:cs typeface="Calibri"/>
                <a:sym typeface="Calibri"/>
              </a:rPr>
              <a:t>Sector de Sanidad</a:t>
            </a:r>
            <a:endParaRPr sz="2000" b="1" i="1" u="none" strike="noStrike" cap="none">
              <a:solidFill>
                <a:srgbClr val="000000"/>
              </a:solidFill>
            </a:endParaRPr>
          </a:p>
          <a:p>
            <a:pPr marL="743040" marR="0" lvl="1" indent="-285840" algn="just" rtl="0">
              <a:lnSpc>
                <a:spcPct val="100000"/>
              </a:lnSpc>
              <a:spcBef>
                <a:spcPts val="278"/>
              </a:spcBef>
              <a:spcAft>
                <a:spcPts val="0"/>
              </a:spcAft>
              <a:buClr>
                <a:srgbClr val="FFFFFF"/>
              </a:buClr>
              <a:buSzPts val="2000"/>
              <a:buFont typeface="Noto Sans Symbols"/>
              <a:buChar char="✔"/>
            </a:pPr>
            <a:r>
              <a:rPr lang="es-ES" sz="2000" b="0" i="0" u="none" strike="noStrike" cap="none">
                <a:solidFill>
                  <a:srgbClr val="FFFFFF"/>
                </a:solidFill>
                <a:latin typeface="Calibri"/>
                <a:ea typeface="Calibri"/>
                <a:cs typeface="Calibri"/>
                <a:sym typeface="Calibri"/>
              </a:rPr>
              <a:t>Años 2019-2022: Rutas saludables entorno la ciudad.</a:t>
            </a:r>
            <a:endParaRPr sz="2000" b="0" i="0" u="none" strike="noStrike" cap="none">
              <a:solidFill>
                <a:srgbClr val="FFFFFF"/>
              </a:solidFill>
              <a:latin typeface="Calibri"/>
              <a:ea typeface="Calibri"/>
              <a:cs typeface="Calibri"/>
              <a:sym typeface="Calibri"/>
            </a:endParaRPr>
          </a:p>
          <a:p>
            <a:pPr marL="743040" marR="0" lvl="1" indent="-285840" algn="just" rtl="0">
              <a:lnSpc>
                <a:spcPct val="100000"/>
              </a:lnSpc>
              <a:spcBef>
                <a:spcPts val="278"/>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Desde 2024: Consell de Salut de Alcoi.</a:t>
            </a:r>
            <a:endParaRPr sz="2000">
              <a:solidFill>
                <a:srgbClr val="FFFFFF"/>
              </a:solidFill>
              <a:latin typeface="Calibri"/>
              <a:ea typeface="Calibri"/>
              <a:cs typeface="Calibri"/>
              <a:sym typeface="Calibri"/>
            </a:endParaRPr>
          </a:p>
          <a:p>
            <a:pPr marL="743040" marR="0" lvl="1" indent="-285840" algn="just" rtl="0">
              <a:lnSpc>
                <a:spcPct val="100000"/>
              </a:lnSpc>
              <a:spcBef>
                <a:spcPts val="278"/>
              </a:spcBef>
              <a:spcAft>
                <a:spcPts val="0"/>
              </a:spcAft>
              <a:buClr>
                <a:srgbClr val="FFFFFF"/>
              </a:buClr>
              <a:buSzPts val="2000"/>
              <a:buFont typeface="Calibri"/>
              <a:buChar char="✔"/>
            </a:pPr>
            <a:r>
              <a:rPr lang="es-ES" sz="2000" b="0" i="0" u="none" strike="noStrike" cap="none">
                <a:solidFill>
                  <a:srgbClr val="FFFFFF"/>
                </a:solidFill>
                <a:latin typeface="Calibri"/>
                <a:ea typeface="Calibri"/>
                <a:cs typeface="Calibri"/>
                <a:sym typeface="Calibri"/>
              </a:rPr>
              <a:t>Año 2024: programa y talleres entorno a la menstruación e higiene femenina.</a:t>
            </a:r>
            <a:endParaRPr sz="2000" b="0" i="0" u="none" strike="noStrike" cap="none">
              <a:solidFill>
                <a:srgbClr val="FFFFFF"/>
              </a:solidFill>
              <a:latin typeface="Calibri"/>
              <a:ea typeface="Calibri"/>
              <a:cs typeface="Calibri"/>
              <a:sym typeface="Calibri"/>
            </a:endParaRPr>
          </a:p>
          <a:p>
            <a:pPr marL="914400" marR="0" lvl="0" indent="0" algn="just" rtl="0">
              <a:lnSpc>
                <a:spcPct val="100000"/>
              </a:lnSpc>
              <a:spcBef>
                <a:spcPts val="0"/>
              </a:spcBef>
              <a:spcAft>
                <a:spcPts val="0"/>
              </a:spcAft>
              <a:buNone/>
            </a:pPr>
            <a:endParaRPr sz="2000">
              <a:solidFill>
                <a:srgbClr val="FFFFFF"/>
              </a:solidFill>
              <a:latin typeface="Calibri"/>
              <a:ea typeface="Calibri"/>
              <a:cs typeface="Calibri"/>
              <a:sym typeface="Calibri"/>
            </a:endParaRPr>
          </a:p>
          <a:p>
            <a:pPr marL="457200" marR="0" lvl="0" indent="-298450" algn="just" rtl="0">
              <a:lnSpc>
                <a:spcPct val="100000"/>
              </a:lnSpc>
              <a:spcBef>
                <a:spcPts val="278"/>
              </a:spcBef>
              <a:spcAft>
                <a:spcPts val="0"/>
              </a:spcAft>
              <a:buClr>
                <a:srgbClr val="FFFFFF"/>
              </a:buClr>
              <a:buSzPts val="1100"/>
              <a:buChar char="●"/>
            </a:pPr>
            <a:r>
              <a:rPr lang="es-ES" sz="2000" b="1" i="1" u="none" strike="noStrike" cap="none">
                <a:solidFill>
                  <a:srgbClr val="FFFFFF"/>
                </a:solidFill>
                <a:latin typeface="Calibri"/>
                <a:ea typeface="Calibri"/>
                <a:cs typeface="Calibri"/>
                <a:sym typeface="Calibri"/>
              </a:rPr>
              <a:t>Sector de </a:t>
            </a:r>
            <a:r>
              <a:rPr lang="es-ES" sz="2000" b="1" i="1">
                <a:solidFill>
                  <a:srgbClr val="FFFFFF"/>
                </a:solidFill>
                <a:latin typeface="Calibri"/>
                <a:ea typeface="Calibri"/>
                <a:cs typeface="Calibri"/>
                <a:sym typeface="Calibri"/>
              </a:rPr>
              <a:t>Personas Mayores:</a:t>
            </a:r>
            <a:endParaRPr sz="2000" b="0" i="0" u="none" strike="noStrike" cap="none">
              <a:solidFill>
                <a:srgbClr val="FFFFFF"/>
              </a:solidFill>
              <a:latin typeface="Calibri"/>
              <a:ea typeface="Calibri"/>
              <a:cs typeface="Calibri"/>
              <a:sym typeface="Calibri"/>
            </a:endParaRPr>
          </a:p>
          <a:p>
            <a:pPr marL="914400" lvl="1" indent="-355600" algn="just" rtl="0">
              <a:spcBef>
                <a:spcPts val="278"/>
              </a:spcBef>
              <a:spcAft>
                <a:spcPts val="0"/>
              </a:spcAft>
              <a:buClr>
                <a:schemeClr val="lt1"/>
              </a:buClr>
              <a:buSzPts val="2000"/>
              <a:buFont typeface="Noto Sans Symbols"/>
              <a:buChar char="✔"/>
            </a:pPr>
            <a:r>
              <a:rPr lang="es-ES" sz="2000">
                <a:solidFill>
                  <a:schemeClr val="lt1"/>
                </a:solidFill>
                <a:latin typeface="Calibri"/>
                <a:ea typeface="Calibri"/>
                <a:cs typeface="Calibri"/>
                <a:sym typeface="Calibri"/>
              </a:rPr>
              <a:t>Talleres sobre alimentación saludable para gente mayor.</a:t>
            </a:r>
            <a:endParaRPr sz="2000">
              <a:solidFill>
                <a:schemeClr val="lt1"/>
              </a:solidFill>
              <a:latin typeface="Calibri"/>
              <a:ea typeface="Calibri"/>
              <a:cs typeface="Calibri"/>
              <a:sym typeface="Calibri"/>
            </a:endParaRPr>
          </a:p>
          <a:p>
            <a:pPr marL="914400" lvl="1" indent="-355600" algn="just" rtl="0">
              <a:spcBef>
                <a:spcPts val="278"/>
              </a:spcBef>
              <a:spcAft>
                <a:spcPts val="0"/>
              </a:spcAft>
              <a:buClr>
                <a:schemeClr val="lt1"/>
              </a:buClr>
              <a:buSzPts val="2000"/>
              <a:buFont typeface="Noto Sans Symbols"/>
              <a:buChar char="✔"/>
            </a:pPr>
            <a:r>
              <a:rPr lang="es-ES" sz="2000">
                <a:solidFill>
                  <a:schemeClr val="lt1"/>
                </a:solidFill>
                <a:latin typeface="Calibri"/>
                <a:ea typeface="Calibri"/>
                <a:cs typeface="Calibri"/>
                <a:sym typeface="Calibri"/>
              </a:rPr>
              <a:t> Clases aeróbicas de movilidad para gente mayor y yoga.</a:t>
            </a:r>
            <a:endParaRPr sz="20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9c6934dabe_0_0"/>
          <p:cNvSpPr/>
          <p:nvPr/>
        </p:nvSpPr>
        <p:spPr>
          <a:xfrm>
            <a:off x="8531640" y="5648400"/>
            <a:ext cx="548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chemeClr val="lt1"/>
                </a:solidFill>
                <a:latin typeface="Arial"/>
                <a:ea typeface="Arial"/>
                <a:cs typeface="Arial"/>
                <a:sym typeface="Arial"/>
              </a:rPr>
              <a:t>15</a:t>
            </a:fld>
            <a:endParaRPr sz="1800" b="0" i="0" u="none" strike="noStrike" cap="none">
              <a:solidFill>
                <a:srgbClr val="000000"/>
              </a:solidFill>
              <a:latin typeface="Arial"/>
              <a:ea typeface="Arial"/>
              <a:cs typeface="Arial"/>
              <a:sym typeface="Arial"/>
            </a:endParaRPr>
          </a:p>
        </p:txBody>
      </p:sp>
      <p:sp>
        <p:nvSpPr>
          <p:cNvPr id="343" name="Google Shape;343;g39c6934dabe_0_0"/>
          <p:cNvSpPr/>
          <p:nvPr/>
        </p:nvSpPr>
        <p:spPr>
          <a:xfrm>
            <a:off x="0" y="0"/>
            <a:ext cx="4038000" cy="114270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El ámbito local y la salud de la población</a:t>
            </a:r>
            <a:endParaRPr sz="2800" b="0" i="0" u="none" strike="noStrike" cap="none">
              <a:solidFill>
                <a:srgbClr val="000000"/>
              </a:solidFill>
              <a:latin typeface="Arial"/>
              <a:ea typeface="Arial"/>
              <a:cs typeface="Arial"/>
              <a:sym typeface="Arial"/>
            </a:endParaRPr>
          </a:p>
        </p:txBody>
      </p:sp>
      <p:sp>
        <p:nvSpPr>
          <p:cNvPr id="344" name="Google Shape;344;g39c6934dabe_0_0"/>
          <p:cNvSpPr/>
          <p:nvPr/>
        </p:nvSpPr>
        <p:spPr>
          <a:xfrm>
            <a:off x="4191120" y="0"/>
            <a:ext cx="4952400" cy="114270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¿Qué se ha hecho hasta ahora en Alcoi?</a:t>
            </a:r>
            <a:endParaRPr sz="2800" b="0" i="0" u="none" strike="noStrike" cap="none">
              <a:solidFill>
                <a:schemeClr val="lt1"/>
              </a:solidFill>
              <a:latin typeface="Arial"/>
              <a:ea typeface="Arial"/>
              <a:cs typeface="Arial"/>
              <a:sym typeface="Arial"/>
            </a:endParaRPr>
          </a:p>
        </p:txBody>
      </p:sp>
      <p:sp>
        <p:nvSpPr>
          <p:cNvPr id="345" name="Google Shape;345;g39c6934dabe_0_0"/>
          <p:cNvSpPr/>
          <p:nvPr/>
        </p:nvSpPr>
        <p:spPr>
          <a:xfrm>
            <a:off x="32760" y="1266840"/>
            <a:ext cx="9124500" cy="5011500"/>
          </a:xfrm>
          <a:prstGeom prst="round2DiagRect">
            <a:avLst>
              <a:gd name="adj1" fmla="val 16667"/>
              <a:gd name="adj2" fmla="val 0"/>
            </a:avLst>
          </a:prstGeom>
          <a:solidFill>
            <a:srgbClr val="E36C09"/>
          </a:solidFill>
          <a:ln>
            <a:noFill/>
          </a:ln>
          <a:effectLst>
            <a:outerShdw blurRad="39960" dist="23040" dir="5400000" rotWithShape="0">
              <a:srgbClr val="000000">
                <a:alpha val="34117"/>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39c6934dabe_0_0"/>
          <p:cNvSpPr/>
          <p:nvPr/>
        </p:nvSpPr>
        <p:spPr>
          <a:xfrm>
            <a:off x="380875" y="1523867"/>
            <a:ext cx="8457900" cy="4673400"/>
          </a:xfrm>
          <a:prstGeom prst="rect">
            <a:avLst/>
          </a:prstGeom>
          <a:noFill/>
          <a:ln>
            <a:noFill/>
          </a:ln>
        </p:spPr>
        <p:txBody>
          <a:bodyPr spcFirstLastPara="1" wrap="square" lIns="90000" tIns="45000" rIns="90000" bIns="45000" anchor="t" anchorCtr="0">
            <a:noAutofit/>
          </a:bodyPr>
          <a:lstStyle/>
          <a:p>
            <a:pPr marL="285840" marR="0" lvl="1" indent="-285840" algn="l" rtl="0">
              <a:lnSpc>
                <a:spcPct val="100000"/>
              </a:lnSpc>
              <a:spcBef>
                <a:spcPts val="0"/>
              </a:spcBef>
              <a:spcAft>
                <a:spcPts val="0"/>
              </a:spcAft>
              <a:buClr>
                <a:srgbClr val="FFFFFF"/>
              </a:buClr>
              <a:buSzPts val="2000"/>
              <a:buChar char="•"/>
            </a:pPr>
            <a:r>
              <a:rPr lang="es-ES" sz="2000" b="1" i="1" u="none" strike="noStrike" cap="none">
                <a:solidFill>
                  <a:srgbClr val="FFFFFF"/>
                </a:solidFill>
                <a:latin typeface="Calibri"/>
                <a:ea typeface="Calibri"/>
                <a:cs typeface="Calibri"/>
                <a:sym typeface="Calibri"/>
              </a:rPr>
              <a:t>Sector de </a:t>
            </a:r>
            <a:r>
              <a:rPr lang="es-ES" sz="2000" b="1" i="1">
                <a:solidFill>
                  <a:srgbClr val="FFFFFF"/>
                </a:solidFill>
                <a:latin typeface="Calibri"/>
                <a:ea typeface="Calibri"/>
                <a:cs typeface="Calibri"/>
                <a:sym typeface="Calibri"/>
              </a:rPr>
              <a:t>p</a:t>
            </a:r>
            <a:r>
              <a:rPr lang="es-ES" sz="2000" b="1" i="1" u="none" strike="noStrike" cap="none">
                <a:solidFill>
                  <a:srgbClr val="FFFFFF"/>
                </a:solidFill>
                <a:latin typeface="Calibri"/>
                <a:ea typeface="Calibri"/>
                <a:cs typeface="Calibri"/>
                <a:sym typeface="Calibri"/>
              </a:rPr>
              <a:t>arques y jardines</a:t>
            </a:r>
            <a:endParaRPr sz="2000" b="1" i="1" u="none" strike="noStrike" cap="none">
              <a:solidFill>
                <a:srgbClr val="000000"/>
              </a:solidFill>
            </a:endParaRPr>
          </a:p>
          <a:p>
            <a:pPr marL="743040" marR="0" lvl="2" indent="-266790" algn="l" rtl="0">
              <a:lnSpc>
                <a:spcPct val="100000"/>
              </a:lnSpc>
              <a:spcBef>
                <a:spcPts val="601"/>
              </a:spcBef>
              <a:spcAft>
                <a:spcPts val="0"/>
              </a:spcAft>
              <a:buClr>
                <a:srgbClr val="FFFFFF"/>
              </a:buClr>
              <a:buSzPts val="1700"/>
              <a:buFont typeface="Noto Sans Symbols"/>
              <a:buChar char="✔"/>
            </a:pPr>
            <a:r>
              <a:rPr lang="es-ES" sz="1700">
                <a:solidFill>
                  <a:srgbClr val="FFFFFF"/>
                </a:solidFill>
                <a:latin typeface="Calibri"/>
                <a:ea typeface="Calibri"/>
                <a:cs typeface="Calibri"/>
                <a:sym typeface="Calibri"/>
              </a:rPr>
              <a:t>M</a:t>
            </a:r>
            <a:r>
              <a:rPr lang="es-ES" sz="1700" b="0" i="0" u="none" strike="noStrike" cap="none">
                <a:solidFill>
                  <a:srgbClr val="FFFFFF"/>
                </a:solidFill>
                <a:latin typeface="Calibri"/>
                <a:ea typeface="Calibri"/>
                <a:cs typeface="Calibri"/>
                <a:sym typeface="Calibri"/>
              </a:rPr>
              <a:t>ás de 12 zonas con mobiliario para ejercicio, zonas de calistenia y gente mayor.</a:t>
            </a:r>
            <a:endParaRPr sz="1700" b="1"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Zonas habilitadas para deportes con balón: Un total de 8 canastas de baloncesto y más de 4 porterias de futbol. </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6 parques grandes: Cotes Baixes, Zona Norte (El anfiteatro), La Glorieta, Zona Alta (Cantagallet), El Romeral (Santa Rosa), Batoi.</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Zona RiverFit a lo largo del río Riquer.</a:t>
            </a:r>
            <a:endParaRPr sz="1700" b="0" i="0" u="none" strike="noStrike" cap="none">
              <a:solidFill>
                <a:srgbClr val="FFFFFF"/>
              </a:solidFill>
              <a:latin typeface="Calibri"/>
              <a:ea typeface="Calibri"/>
              <a:cs typeface="Calibri"/>
              <a:sym typeface="Calibri"/>
            </a:endParaRPr>
          </a:p>
          <a:p>
            <a:pPr marL="1371600" marR="0" lvl="0" indent="0" algn="l" rtl="0">
              <a:lnSpc>
                <a:spcPct val="100000"/>
              </a:lnSpc>
              <a:spcBef>
                <a:spcPts val="601"/>
              </a:spcBef>
              <a:spcAft>
                <a:spcPts val="0"/>
              </a:spcAft>
              <a:buNone/>
            </a:pPr>
            <a:endParaRPr sz="1700">
              <a:solidFill>
                <a:srgbClr val="FFFFFF"/>
              </a:solidFill>
              <a:latin typeface="Calibri"/>
              <a:ea typeface="Calibri"/>
              <a:cs typeface="Calibri"/>
              <a:sym typeface="Calibri"/>
            </a:endParaRPr>
          </a:p>
          <a:p>
            <a:pPr marL="457200" marR="0" lvl="0" indent="-317500" algn="l" rtl="0">
              <a:lnSpc>
                <a:spcPct val="100000"/>
              </a:lnSpc>
              <a:spcBef>
                <a:spcPts val="601"/>
              </a:spcBef>
              <a:spcAft>
                <a:spcPts val="0"/>
              </a:spcAft>
              <a:buClr>
                <a:srgbClr val="FFFFFF"/>
              </a:buClr>
              <a:buSzPts val="1400"/>
              <a:buFont typeface="Calibri"/>
              <a:buChar char="●"/>
            </a:pPr>
            <a:r>
              <a:rPr lang="es-ES" sz="2000" b="1" i="1" u="none" strike="noStrike" cap="none">
                <a:solidFill>
                  <a:srgbClr val="FFFFFF"/>
                </a:solidFill>
                <a:latin typeface="Calibri"/>
                <a:ea typeface="Calibri"/>
                <a:cs typeface="Calibri"/>
                <a:sym typeface="Calibri"/>
              </a:rPr>
              <a:t> Sector de deportes</a:t>
            </a:r>
            <a:endParaRPr sz="2000" b="1" i="1"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Una pista al aire libre de BMX.</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Dos pistas de petanca (Zona norte y Santa Rosa) y dos zonas de Skate. </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Pista de hockey y patinaje al aire libre</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4 centros deportivos</a:t>
            </a:r>
            <a:endParaRPr sz="1700" b="0" i="0" u="none" strike="noStrike" cap="none">
              <a:solidFill>
                <a:srgbClr val="FFFFFF"/>
              </a:solidFill>
              <a:latin typeface="Calibri"/>
              <a:ea typeface="Calibri"/>
              <a:cs typeface="Calibri"/>
              <a:sym typeface="Calibri"/>
            </a:endParaRPr>
          </a:p>
          <a:p>
            <a:pPr marL="743040" marR="0" lvl="2" indent="-266790" algn="l" rtl="0">
              <a:lnSpc>
                <a:spcPct val="100000"/>
              </a:lnSpc>
              <a:spcBef>
                <a:spcPts val="601"/>
              </a:spcBef>
              <a:spcAft>
                <a:spcPts val="0"/>
              </a:spcAft>
              <a:buClr>
                <a:srgbClr val="FFFFFF"/>
              </a:buClr>
              <a:buSzPts val="1700"/>
              <a:buFont typeface="Calibri"/>
              <a:buChar char="✔"/>
            </a:pPr>
            <a:r>
              <a:rPr lang="es-ES" sz="1700" b="0" i="0" u="none" strike="noStrike" cap="none">
                <a:solidFill>
                  <a:srgbClr val="FFFFFF"/>
                </a:solidFill>
                <a:latin typeface="Calibri"/>
                <a:ea typeface="Calibri"/>
                <a:cs typeface="Calibri"/>
                <a:sym typeface="Calibri"/>
              </a:rPr>
              <a:t>6 piscinas.</a:t>
            </a:r>
            <a:endParaRPr sz="1700" b="0" i="0" u="none" strike="noStrike" cap="none">
              <a:solidFill>
                <a:srgbClr val="FFFFFF"/>
              </a:solidFill>
              <a:latin typeface="Calibri"/>
              <a:ea typeface="Calibri"/>
              <a:cs typeface="Calibri"/>
              <a:sym typeface="Calibri"/>
            </a:endParaRPr>
          </a:p>
          <a:p>
            <a:pPr marL="0" marR="0" lvl="0" indent="0" algn="l" rtl="0">
              <a:lnSpc>
                <a:spcPct val="100000"/>
              </a:lnSpc>
              <a:spcBef>
                <a:spcPts val="278"/>
              </a:spcBef>
              <a:spcAft>
                <a:spcPts val="0"/>
              </a:spcAft>
              <a:buClr>
                <a:srgbClr val="000000"/>
              </a:buClr>
              <a:buSzPts val="2000"/>
              <a:buFont typeface="Arial"/>
              <a:buNone/>
            </a:pPr>
            <a:endParaRPr sz="1400" b="0" i="0" u="none" strike="noStrike" cap="none">
              <a:solidFill>
                <a:srgbClr val="FFFFFF"/>
              </a:solidFill>
              <a:latin typeface="Calibri"/>
              <a:ea typeface="Calibri"/>
              <a:cs typeface="Calibri"/>
              <a:sym typeface="Calibri"/>
            </a:endParaRPr>
          </a:p>
          <a:p>
            <a:pPr marL="0" marR="0" lvl="0" indent="0" algn="l" rtl="0">
              <a:lnSpc>
                <a:spcPct val="100000"/>
              </a:lnSpc>
              <a:spcBef>
                <a:spcPts val="278"/>
              </a:spcBef>
              <a:spcAft>
                <a:spcPts val="0"/>
              </a:spcAft>
              <a:buClr>
                <a:srgbClr val="000000"/>
              </a:buClr>
              <a:buSzPts val="2000"/>
              <a:buFont typeface="Arial"/>
              <a:buNone/>
            </a:pPr>
            <a:endParaRPr sz="2000" b="0" i="0" u="none" strike="noStrike" cap="non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6"/>
          <p:cNvSpPr/>
          <p:nvPr/>
        </p:nvSpPr>
        <p:spPr>
          <a:xfrm>
            <a:off x="0" y="0"/>
            <a:ext cx="9143640" cy="4568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16"/>
          <p:cNvSpPr/>
          <p:nvPr/>
        </p:nvSpPr>
        <p:spPr>
          <a:xfrm>
            <a:off x="0" y="0"/>
            <a:ext cx="9143640" cy="4568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 name="Google Shape;354;p16"/>
          <p:cNvSpPr/>
          <p:nvPr/>
        </p:nvSpPr>
        <p:spPr>
          <a:xfrm>
            <a:off x="1828800" y="2743200"/>
            <a:ext cx="5257440" cy="829543"/>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ES" sz="4800" b="1" i="0" u="none" strike="noStrike" cap="none" dirty="0">
                <a:solidFill>
                  <a:schemeClr val="dk2"/>
                </a:solidFill>
                <a:latin typeface="Verdana"/>
                <a:ea typeface="Verdana"/>
                <a:cs typeface="Verdana"/>
                <a:sym typeface="Verdana"/>
              </a:rPr>
              <a:t>Alcoi</a:t>
            </a:r>
            <a:endParaRPr sz="4800" b="0" i="0" u="none" strike="noStrike" cap="none" dirty="0">
              <a:solidFill>
                <a:schemeClr val="dk2"/>
              </a:solidFill>
              <a:latin typeface="Arial"/>
              <a:ea typeface="Arial"/>
              <a:cs typeface="Arial"/>
              <a:sym typeface="Arial"/>
            </a:endParaRPr>
          </a:p>
        </p:txBody>
      </p:sp>
      <p:pic>
        <p:nvPicPr>
          <p:cNvPr id="355" name="Google Shape;355;p16" descr="MUNICIPIO CON.jpg"/>
          <p:cNvPicPr preferRelativeResize="0"/>
          <p:nvPr/>
        </p:nvPicPr>
        <p:blipFill rotWithShape="1">
          <a:blip r:embed="rId3">
            <a:alphaModFix/>
          </a:blip>
          <a:srcRect/>
          <a:stretch/>
        </p:blipFill>
        <p:spPr>
          <a:xfrm>
            <a:off x="3060000" y="3462480"/>
            <a:ext cx="2674800" cy="1185480"/>
          </a:xfrm>
          <a:prstGeom prst="rect">
            <a:avLst/>
          </a:prstGeom>
          <a:noFill/>
          <a:ln>
            <a:noFill/>
          </a:ln>
        </p:spPr>
      </p:pic>
      <p:sp>
        <p:nvSpPr>
          <p:cNvPr id="356" name="Google Shape;356;p16"/>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endParaRPr sz="2800" b="0" i="0" u="none" strike="noStrike" cap="none">
              <a:solidFill>
                <a:schemeClr val="lt1"/>
              </a:solidFill>
              <a:latin typeface="Arial"/>
              <a:ea typeface="Arial"/>
              <a:cs typeface="Arial"/>
              <a:sym typeface="Arial"/>
            </a:endParaRPr>
          </a:p>
        </p:txBody>
      </p:sp>
      <p:sp>
        <p:nvSpPr>
          <p:cNvPr id="357" name="Google Shape;357;p16"/>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
        <p:nvSpPr>
          <p:cNvPr id="358" name="Google Shape;358;p16"/>
          <p:cNvSpPr/>
          <p:nvPr/>
        </p:nvSpPr>
        <p:spPr>
          <a:xfrm>
            <a:off x="304920" y="1447920"/>
            <a:ext cx="8305560" cy="118692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s-ES" sz="2400" b="0" i="0" u="none" strike="noStrike" cap="none">
                <a:solidFill>
                  <a:srgbClr val="002060"/>
                </a:solidFill>
                <a:latin typeface="Calibri"/>
                <a:ea typeface="Calibri"/>
                <a:cs typeface="Calibri"/>
                <a:sym typeface="Calibri"/>
              </a:rPr>
              <a:t>Queremos expresar nuestro </a:t>
            </a:r>
            <a:r>
              <a:rPr lang="es-ES" sz="2400" b="1" i="0" u="none" strike="noStrike" cap="none">
                <a:solidFill>
                  <a:srgbClr val="002060"/>
                </a:solidFill>
                <a:latin typeface="Calibri"/>
                <a:ea typeface="Calibri"/>
                <a:cs typeface="Calibri"/>
                <a:sym typeface="Calibri"/>
              </a:rPr>
              <a:t>compromiso institucional </a:t>
            </a:r>
            <a:r>
              <a:rPr lang="es-ES" sz="2400" b="0" i="0" u="none" strike="noStrike" cap="none">
                <a:solidFill>
                  <a:srgbClr val="002060"/>
                </a:solidFill>
                <a:latin typeface="Calibri"/>
                <a:ea typeface="Calibri"/>
                <a:cs typeface="Calibri"/>
                <a:sym typeface="Calibri"/>
              </a:rPr>
              <a:t>con la implementación local de la Estrategia Nacional de Promoción de la Salud y Prevención del SNS</a:t>
            </a:r>
            <a:endParaRPr sz="2400" b="0" i="0" u="none" strike="noStrike" cap="none">
              <a:solidFill>
                <a:srgbClr val="000000"/>
              </a:solidFill>
              <a:latin typeface="Arial"/>
              <a:ea typeface="Arial"/>
              <a:cs typeface="Arial"/>
              <a:sym typeface="Arial"/>
            </a:endParaRPr>
          </a:p>
        </p:txBody>
      </p:sp>
      <p:sp>
        <p:nvSpPr>
          <p:cNvPr id="359" name="Google Shape;359;p16"/>
          <p:cNvSpPr/>
          <p:nvPr/>
        </p:nvSpPr>
        <p:spPr>
          <a:xfrm>
            <a:off x="533520" y="4876920"/>
            <a:ext cx="8305560" cy="1339560"/>
          </a:xfrm>
          <a:prstGeom prst="rect">
            <a:avLst/>
          </a:prstGeom>
          <a:noFill/>
          <a:ln>
            <a:noFill/>
          </a:ln>
        </p:spPr>
        <p:txBody>
          <a:bodyPr spcFirstLastPara="1" wrap="square" lIns="90000" tIns="45000" rIns="90000" bIns="45000" anchor="t" anchorCtr="0">
            <a:spAutoFit/>
          </a:bodyPr>
          <a:lstStyle/>
          <a:p>
            <a:pPr marL="343080" marR="0" lvl="0" indent="-343080" algn="ctr" rtl="0">
              <a:lnSpc>
                <a:spcPct val="100000"/>
              </a:lnSpc>
              <a:spcBef>
                <a:spcPts val="0"/>
              </a:spcBef>
              <a:spcAft>
                <a:spcPts val="0"/>
              </a:spcAft>
              <a:buClr>
                <a:srgbClr val="000000"/>
              </a:buClr>
              <a:buSzPts val="2400"/>
              <a:buFont typeface="Arial"/>
              <a:buNone/>
            </a:pPr>
            <a:r>
              <a:rPr lang="es-ES" sz="2400" b="0" i="0" u="none" strike="noStrike" cap="none" dirty="0">
                <a:solidFill>
                  <a:srgbClr val="002060"/>
                </a:solidFill>
                <a:latin typeface="Calibri"/>
                <a:ea typeface="Calibri"/>
                <a:cs typeface="Calibri"/>
                <a:sym typeface="Calibri"/>
              </a:rPr>
              <a:t>Nos comprometemos a:</a:t>
            </a:r>
            <a:endParaRPr sz="24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601"/>
              </a:spcBef>
              <a:spcAft>
                <a:spcPts val="0"/>
              </a:spcAft>
              <a:buClr>
                <a:srgbClr val="002060"/>
              </a:buClr>
              <a:buSzPts val="2400"/>
              <a:buFont typeface="Calibri"/>
              <a:buAutoNum type="arabicPeriod"/>
            </a:pPr>
            <a:r>
              <a:rPr lang="es-ES" sz="2400" b="0" i="0" u="none" strike="noStrike" cap="none" dirty="0">
                <a:solidFill>
                  <a:srgbClr val="002060"/>
                </a:solidFill>
                <a:latin typeface="Calibri"/>
                <a:ea typeface="Calibri"/>
                <a:cs typeface="Calibri"/>
                <a:sym typeface="Calibri"/>
              </a:rPr>
              <a:t>Constitución de una </a:t>
            </a:r>
            <a:r>
              <a:rPr lang="es-ES" sz="2400" b="1" i="0" u="none" strike="noStrike" cap="none" dirty="0">
                <a:solidFill>
                  <a:srgbClr val="002060"/>
                </a:solidFill>
                <a:latin typeface="Calibri"/>
                <a:ea typeface="Calibri"/>
                <a:cs typeface="Calibri"/>
                <a:sym typeface="Calibri"/>
              </a:rPr>
              <a:t>Mesa de coordinación intersectorial</a:t>
            </a:r>
            <a:endParaRPr sz="2400" b="0" i="0" u="none" strike="noStrike" cap="none" dirty="0">
              <a:solidFill>
                <a:srgbClr val="000000"/>
              </a:solidFill>
              <a:latin typeface="Arial"/>
              <a:ea typeface="Arial"/>
              <a:cs typeface="Arial"/>
              <a:sym typeface="Arial"/>
            </a:endParaRPr>
          </a:p>
          <a:p>
            <a:pPr marL="343080" marR="0" lvl="0" indent="-343080" algn="l" rtl="0">
              <a:lnSpc>
                <a:spcPct val="100000"/>
              </a:lnSpc>
              <a:spcBef>
                <a:spcPts val="601"/>
              </a:spcBef>
              <a:spcAft>
                <a:spcPts val="0"/>
              </a:spcAft>
              <a:buClr>
                <a:srgbClr val="002060"/>
              </a:buClr>
              <a:buSzPts val="2400"/>
              <a:buFont typeface="Calibri"/>
              <a:buAutoNum type="arabicPeriod"/>
            </a:pPr>
            <a:r>
              <a:rPr lang="es-ES" sz="2400" b="0" i="0" u="none" strike="noStrike" cap="none" dirty="0">
                <a:solidFill>
                  <a:srgbClr val="002060"/>
                </a:solidFill>
                <a:latin typeface="Calibri"/>
                <a:ea typeface="Calibri"/>
                <a:cs typeface="Calibri"/>
                <a:sym typeface="Calibri"/>
              </a:rPr>
              <a:t>Elaboración del </a:t>
            </a:r>
            <a:r>
              <a:rPr lang="es-ES" sz="2400" b="1" i="0" u="none" strike="noStrike" cap="none" dirty="0">
                <a:solidFill>
                  <a:srgbClr val="002060"/>
                </a:solidFill>
                <a:latin typeface="Calibri"/>
                <a:ea typeface="Calibri"/>
                <a:cs typeface="Calibri"/>
                <a:sym typeface="Calibri"/>
              </a:rPr>
              <a:t>Mapa de recursos </a:t>
            </a:r>
            <a:r>
              <a:rPr lang="es-ES" sz="2400" b="0" i="0" u="none" strike="noStrike" cap="none" dirty="0">
                <a:solidFill>
                  <a:srgbClr val="002060"/>
                </a:solidFill>
                <a:latin typeface="Calibri"/>
                <a:ea typeface="Calibri"/>
                <a:cs typeface="Calibri"/>
                <a:sym typeface="Calibri"/>
              </a:rPr>
              <a:t>de nuestro municipio</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6" name="Google Shape;366;p17"/>
          <p:cNvPicPr preferRelativeResize="0"/>
          <p:nvPr/>
        </p:nvPicPr>
        <p:blipFill rotWithShape="1">
          <a:blip r:embed="rId3">
            <a:alphaModFix/>
          </a:blip>
          <a:srcRect/>
          <a:stretch/>
        </p:blipFill>
        <p:spPr>
          <a:xfrm>
            <a:off x="971640" y="1268280"/>
            <a:ext cx="7097400" cy="5097240"/>
          </a:xfrm>
          <a:prstGeom prst="rect">
            <a:avLst/>
          </a:prstGeom>
          <a:noFill/>
          <a:ln>
            <a:noFill/>
          </a:ln>
        </p:spPr>
      </p:pic>
      <p:pic>
        <p:nvPicPr>
          <p:cNvPr id="367" name="Google Shape;367;p17" descr="Resultado de imaxes para estrategia promocion de la salud"/>
          <p:cNvPicPr preferRelativeResize="0"/>
          <p:nvPr/>
        </p:nvPicPr>
        <p:blipFill rotWithShape="1">
          <a:blip r:embed="rId4">
            <a:alphaModFix/>
          </a:blip>
          <a:srcRect/>
          <a:stretch/>
        </p:blipFill>
        <p:spPr>
          <a:xfrm>
            <a:off x="19080" y="0"/>
            <a:ext cx="3472920" cy="1190160"/>
          </a:xfrm>
          <a:prstGeom prst="rect">
            <a:avLst/>
          </a:prstGeom>
          <a:noFill/>
          <a:ln>
            <a:noFill/>
          </a:ln>
        </p:spPr>
      </p:pic>
      <p:sp>
        <p:nvSpPr>
          <p:cNvPr id="368" name="Google Shape;368;p17"/>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endParaRPr sz="2800" b="0" i="0" u="none" strike="noStrike" cap="none">
              <a:solidFill>
                <a:schemeClr val="lt1"/>
              </a:solidFill>
              <a:latin typeface="Arial"/>
              <a:ea typeface="Arial"/>
              <a:cs typeface="Arial"/>
              <a:sym typeface="Arial"/>
            </a:endParaRPr>
          </a:p>
        </p:txBody>
      </p:sp>
      <p:sp>
        <p:nvSpPr>
          <p:cNvPr id="369" name="Google Shape;369;p17"/>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8"/>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6" name="Google Shape;376;p18"/>
          <p:cNvSpPr/>
          <p:nvPr/>
        </p:nvSpPr>
        <p:spPr>
          <a:xfrm>
            <a:off x="685800" y="1268280"/>
            <a:ext cx="8062560" cy="27576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a:solidFill>
                  <a:schemeClr val="dk1"/>
                </a:solidFill>
                <a:latin typeface="Calibri"/>
                <a:ea typeface="Calibri"/>
                <a:cs typeface="Calibri"/>
                <a:sym typeface="Calibri"/>
              </a:rPr>
              <a:t>Para</a:t>
            </a:r>
            <a:r>
              <a:rPr lang="es-ES" sz="2000" b="0" i="0" u="none" strike="noStrike" cap="none">
                <a:solidFill>
                  <a:schemeClr val="lt1"/>
                </a:solidFill>
                <a:latin typeface="Calibri"/>
                <a:ea typeface="Calibri"/>
                <a:cs typeface="Calibri"/>
                <a:sym typeface="Calibri"/>
              </a:rPr>
              <a:t> </a:t>
            </a:r>
            <a:r>
              <a:rPr lang="es-ES" sz="2000" b="0" i="0" u="none" strike="noStrike" cap="none">
                <a:solidFill>
                  <a:schemeClr val="dk1"/>
                </a:solidFill>
                <a:latin typeface="Calibri"/>
                <a:ea typeface="Calibri"/>
                <a:cs typeface="Calibri"/>
                <a:sym typeface="Calibri"/>
              </a:rPr>
              <a:t>adaptar la Estrategia a nuestra realidad, y para su coordinación, seguimiento y evaluación en </a:t>
            </a:r>
            <a:r>
              <a:rPr lang="es-ES" sz="2000" b="1" i="0" u="none" strike="noStrike" cap="none">
                <a:solidFill>
                  <a:schemeClr val="dk1"/>
                </a:solidFill>
                <a:latin typeface="Calibri"/>
                <a:ea typeface="Calibri"/>
                <a:cs typeface="Calibri"/>
                <a:sym typeface="Calibri"/>
              </a:rPr>
              <a:t>Alcoi</a:t>
            </a:r>
            <a:r>
              <a:rPr lang="es-ES" sz="2000" b="0" i="0" u="none" strike="noStrike" cap="none">
                <a:solidFill>
                  <a:schemeClr val="dk1"/>
                </a:solidFill>
                <a:latin typeface="Calibri"/>
                <a:ea typeface="Calibri"/>
                <a:cs typeface="Calibri"/>
                <a:sym typeface="Calibri"/>
              </a:rPr>
              <a:t>.</a:t>
            </a:r>
            <a:r>
              <a:rPr lang="es-ES" sz="2000" b="0" i="0" u="none" strike="noStrike" cap="none">
                <a:solidFill>
                  <a:srgbClr val="002060"/>
                </a:solidFill>
                <a:latin typeface="Calibri"/>
                <a:ea typeface="Calibri"/>
                <a:cs typeface="Calibri"/>
                <a:sym typeface="Calibri"/>
              </a:rPr>
              <a:t> </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rgbClr val="FFFFFF"/>
                </a:solidFill>
                <a:latin typeface="Calibri"/>
                <a:ea typeface="Calibri"/>
                <a:cs typeface="Calibri"/>
                <a:sym typeface="Calibri"/>
              </a:rPr>
              <a:t>¿Quién</a:t>
            </a:r>
            <a:r>
              <a:rPr lang="es-ES" sz="2000" b="0" i="0" u="none" strike="noStrike" cap="none">
                <a:solidFill>
                  <a:srgbClr val="FFFFFF"/>
                </a:solidFill>
                <a:latin typeface="Calibri"/>
                <a:ea typeface="Calibri"/>
                <a:cs typeface="Calibri"/>
                <a:sym typeface="Calibri"/>
              </a:rPr>
              <a:t>? </a:t>
            </a:r>
            <a:r>
              <a:rPr lang="es-ES" sz="2000" b="0" i="0" u="none" strike="noStrike" cap="none">
                <a:solidFill>
                  <a:schemeClr val="dk1"/>
                </a:solidFill>
                <a:latin typeface="Calibri"/>
                <a:ea typeface="Calibri"/>
                <a:cs typeface="Calibri"/>
                <a:sym typeface="Calibri"/>
              </a:rPr>
              <a:t>Sectores clave: </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Salud · Educación ·  Bienestar Social · Transporte · Urbanismo · Deportes  · Medio Ambiente, y otros sectores</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Clr>
                <a:srgbClr val="000000"/>
              </a:buClr>
              <a:buSzPts val="2000"/>
              <a:buFont typeface="Arial"/>
              <a:buNone/>
            </a:pPr>
            <a:r>
              <a:rPr lang="es-ES" sz="2000" b="0" i="0" u="none" strike="noStrike" cap="none">
                <a:solidFill>
                  <a:srgbClr val="000000"/>
                </a:solidFill>
                <a:latin typeface="Calibri"/>
                <a:ea typeface="Calibri"/>
                <a:cs typeface="Calibri"/>
                <a:sym typeface="Calibri"/>
              </a:rPr>
              <a:t>La mesa ayudará a que las políticas y acciones del municipio tengan un </a:t>
            </a:r>
            <a:r>
              <a:rPr lang="es-ES" sz="2000" b="1" i="0" u="none" strike="noStrike" cap="none">
                <a:solidFill>
                  <a:srgbClr val="FFFFFF"/>
                </a:solidFill>
                <a:latin typeface="Calibri"/>
                <a:ea typeface="Calibri"/>
                <a:cs typeface="Calibri"/>
                <a:sym typeface="Calibri"/>
              </a:rPr>
              <a:t>impacto positivo en la salud y el bienestar  de nuestra población. </a:t>
            </a:r>
            <a:endParaRPr sz="2000" b="0" i="0" u="none" strike="noStrike" cap="none">
              <a:solidFill>
                <a:srgbClr val="000000"/>
              </a:solidFill>
              <a:latin typeface="Arial"/>
              <a:ea typeface="Arial"/>
              <a:cs typeface="Arial"/>
              <a:sym typeface="Arial"/>
            </a:endParaRPr>
          </a:p>
        </p:txBody>
      </p:sp>
      <p:pic>
        <p:nvPicPr>
          <p:cNvPr id="377" name="Google Shape;377;p18" descr="Imaxe relacionada"/>
          <p:cNvPicPr preferRelativeResize="0"/>
          <p:nvPr/>
        </p:nvPicPr>
        <p:blipFill rotWithShape="1">
          <a:blip r:embed="rId3">
            <a:alphaModFix/>
          </a:blip>
          <a:srcRect/>
          <a:stretch/>
        </p:blipFill>
        <p:spPr>
          <a:xfrm>
            <a:off x="3200400" y="4267080"/>
            <a:ext cx="3699720" cy="1752120"/>
          </a:xfrm>
          <a:prstGeom prst="rect">
            <a:avLst/>
          </a:prstGeom>
          <a:noFill/>
          <a:ln>
            <a:noFill/>
          </a:ln>
          <a:effectLst>
            <a:reflection stA="30000" endPos="30000" dist="5000" dir="5400000" sy="-100000" algn="bl" rotWithShape="0"/>
          </a:effectLst>
        </p:spPr>
      </p:pic>
      <p:sp>
        <p:nvSpPr>
          <p:cNvPr id="378" name="Google Shape;378;p18"/>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r>
              <a:rPr lang="es-ES" sz="2800" b="1" i="0" u="none" strike="noStrike" cap="none">
                <a:solidFill>
                  <a:srgbClr val="FF0000"/>
                </a:solidFill>
                <a:latin typeface="Calibri"/>
                <a:ea typeface="Calibri"/>
                <a:cs typeface="Calibri"/>
                <a:sym typeface="Calibri"/>
              </a:rPr>
              <a:t> </a:t>
            </a: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
        <p:nvSpPr>
          <p:cNvPr id="379" name="Google Shape;379;p18"/>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Mesa de coordinación intersectorial</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9"/>
          <p:cNvSpPr/>
          <p:nvPr/>
        </p:nvSpPr>
        <p:spPr>
          <a:xfrm>
            <a:off x="32760" y="1266840"/>
            <a:ext cx="9124560" cy="501156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19"/>
          <p:cNvSpPr/>
          <p:nvPr/>
        </p:nvSpPr>
        <p:spPr>
          <a:xfrm>
            <a:off x="1143000" y="4267080"/>
            <a:ext cx="7238520" cy="1999800"/>
          </a:xfrm>
          <a:prstGeom prst="roundRect">
            <a:avLst>
              <a:gd name="adj" fmla="val 8594"/>
            </a:avLst>
          </a:prstGeom>
          <a:blipFill rotWithShape="1">
            <a:blip r:embed="rId3">
              <a:alphaModFix/>
            </a:blip>
            <a:stretch>
              <a:fillRect/>
            </a:stretch>
          </a:blipFill>
          <a:ln>
            <a:noFill/>
          </a:ln>
          <a:effectLst>
            <a:reflection stA="38000" endPos="28000" dist="5000" dir="5400000" sy="-100000" algn="bl" rotWithShape="0"/>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7" name="Google Shape;387;p19"/>
          <p:cNvSpPr/>
          <p:nvPr/>
        </p:nvSpPr>
        <p:spPr>
          <a:xfrm>
            <a:off x="533520" y="1353960"/>
            <a:ext cx="7999200" cy="245304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0" i="0" u="none" strike="noStrike" cap="none">
                <a:solidFill>
                  <a:schemeClr val="dk1"/>
                </a:solidFill>
                <a:latin typeface="Calibri"/>
                <a:ea typeface="Calibri"/>
                <a:cs typeface="Calibri"/>
                <a:sym typeface="Calibri"/>
              </a:rPr>
              <a:t>Un </a:t>
            </a:r>
            <a:r>
              <a:rPr lang="es-ES" sz="2000" b="0" i="0" u="none" strike="noStrike" cap="none">
                <a:solidFill>
                  <a:schemeClr val="lt1"/>
                </a:solidFill>
                <a:latin typeface="Calibri"/>
                <a:ea typeface="Calibri"/>
                <a:cs typeface="Calibri"/>
                <a:sym typeface="Calibri"/>
              </a:rPr>
              <a:t>recurso comunitario </a:t>
            </a:r>
            <a:r>
              <a:rPr lang="es-ES" sz="2000" b="0" i="0" u="none" strike="noStrike" cap="none">
                <a:solidFill>
                  <a:schemeClr val="dk1"/>
                </a:solidFill>
                <a:latin typeface="Calibri"/>
                <a:ea typeface="Calibri"/>
                <a:cs typeface="Calibri"/>
                <a:sym typeface="Calibri"/>
              </a:rPr>
              <a:t>es un bien que puede ser usado para mejorar la calidad de vida de las personas que forman una comunidad. Mapeamos recursos para:</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601"/>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a)</a:t>
            </a:r>
            <a:r>
              <a:rPr lang="es-ES" sz="2000" b="1" i="0" u="none" strike="noStrike" cap="none">
                <a:solidFill>
                  <a:srgbClr val="008000"/>
                </a:solidFill>
                <a:latin typeface="Calibri"/>
                <a:ea typeface="Calibri"/>
                <a:cs typeface="Calibri"/>
                <a:sym typeface="Calibri"/>
              </a:rPr>
              <a:t> </a:t>
            </a:r>
            <a:r>
              <a:rPr lang="es-ES" sz="2000" b="0" i="0" u="none" strike="noStrike" cap="none">
                <a:solidFill>
                  <a:schemeClr val="dk1"/>
                </a:solidFill>
                <a:latin typeface="Calibri"/>
                <a:ea typeface="Calibri"/>
                <a:cs typeface="Calibri"/>
                <a:sym typeface="Calibri"/>
              </a:rPr>
              <a:t>Identificar los recursos de municipio y difundirlos en un mapa online, accesible desde la página web municipal para facilitar </a:t>
            </a:r>
            <a:r>
              <a:rPr lang="es-ES" sz="2000" b="1" i="0" u="none" strike="noStrike" cap="none">
                <a:solidFill>
                  <a:schemeClr val="lt1"/>
                </a:solidFill>
                <a:latin typeface="Calibri"/>
                <a:ea typeface="Calibri"/>
                <a:cs typeface="Calibri"/>
                <a:sym typeface="Calibri"/>
              </a:rPr>
              <a:t>su acceso y disfrute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1202"/>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b)</a:t>
            </a:r>
            <a:r>
              <a:rPr lang="es-ES" sz="2000" b="1" i="0" u="none" strike="noStrike" cap="none">
                <a:solidFill>
                  <a:srgbClr val="008000"/>
                </a:solidFill>
                <a:latin typeface="Calibri"/>
                <a:ea typeface="Calibri"/>
                <a:cs typeface="Calibri"/>
                <a:sym typeface="Calibri"/>
              </a:rPr>
              <a:t> </a:t>
            </a:r>
            <a:r>
              <a:rPr lang="es-ES" sz="2000" b="1" i="0" u="none" strike="noStrike" cap="none">
                <a:solidFill>
                  <a:schemeClr val="lt1"/>
                </a:solidFill>
                <a:latin typeface="Calibri"/>
                <a:ea typeface="Calibri"/>
                <a:cs typeface="Calibri"/>
                <a:sym typeface="Calibri"/>
              </a:rPr>
              <a:t>identificar fortalezas y carencias </a:t>
            </a:r>
            <a:r>
              <a:rPr lang="es-ES" sz="2000" b="0" i="0" u="none" strike="noStrike" cap="none">
                <a:solidFill>
                  <a:schemeClr val="dk1"/>
                </a:solidFill>
                <a:latin typeface="Calibri"/>
                <a:ea typeface="Calibri"/>
                <a:cs typeface="Calibri"/>
                <a:sym typeface="Calibri"/>
              </a:rPr>
              <a:t>en su uso (recursos que faltan / poblaciones que no los usan)</a:t>
            </a:r>
            <a:endParaRPr sz="2000" b="0" i="0" u="none" strike="noStrike" cap="none">
              <a:solidFill>
                <a:srgbClr val="000000"/>
              </a:solidFill>
              <a:latin typeface="Arial"/>
              <a:ea typeface="Arial"/>
              <a:cs typeface="Arial"/>
              <a:sym typeface="Arial"/>
            </a:endParaRPr>
          </a:p>
        </p:txBody>
      </p:sp>
      <p:sp>
        <p:nvSpPr>
          <p:cNvPr id="388" name="Google Shape;388;p19"/>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r>
              <a:rPr lang="es-ES" sz="2800" b="1" i="0" u="none" strike="noStrike" cap="none">
                <a:solidFill>
                  <a:srgbClr val="FF0000"/>
                </a:solidFill>
                <a:latin typeface="Calibri"/>
                <a:ea typeface="Calibri"/>
                <a:cs typeface="Calibri"/>
                <a:sym typeface="Calibri"/>
              </a:rPr>
              <a:t> </a:t>
            </a: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
        <p:nvSpPr>
          <p:cNvPr id="389" name="Google Shape;389;p19"/>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p:nvPr/>
        </p:nvSpPr>
        <p:spPr>
          <a:xfrm>
            <a:off x="8531640" y="5648400"/>
            <a:ext cx="54864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chemeClr val="lt1"/>
                </a:solidFill>
                <a:latin typeface="Arial"/>
                <a:ea typeface="Arial"/>
                <a:cs typeface="Arial"/>
                <a:sym typeface="Arial"/>
              </a:rPr>
              <a:t>2</a:t>
            </a:fld>
            <a:endParaRPr sz="1800" b="0" i="0" u="none" strike="noStrike" cap="none">
              <a:solidFill>
                <a:srgbClr val="000000"/>
              </a:solidFill>
              <a:latin typeface="Arial"/>
              <a:ea typeface="Arial"/>
              <a:cs typeface="Arial"/>
              <a:sym typeface="Arial"/>
            </a:endParaRPr>
          </a:p>
        </p:txBody>
      </p:sp>
      <p:sp>
        <p:nvSpPr>
          <p:cNvPr id="76" name="Google Shape;76;p3"/>
          <p:cNvSpPr/>
          <p:nvPr/>
        </p:nvSpPr>
        <p:spPr>
          <a:xfrm>
            <a:off x="228600" y="1219320"/>
            <a:ext cx="8675280" cy="4874760"/>
          </a:xfrm>
          <a:prstGeom prst="rect">
            <a:avLst/>
          </a:prstGeom>
          <a:noFill/>
          <a:ln>
            <a:noFill/>
          </a:ln>
        </p:spPr>
        <p:txBody>
          <a:bodyPr spcFirstLastPara="1" wrap="square" lIns="90000" tIns="45000" rIns="90000" bIns="45000" anchor="t" anchorCtr="0">
            <a:noAutofit/>
          </a:bodyPr>
          <a:lstStyle/>
          <a:p>
            <a:pPr marL="512639" marR="0" lvl="0" indent="-511200" algn="l" rtl="0">
              <a:lnSpc>
                <a:spcPct val="100000"/>
              </a:lnSpc>
              <a:spcBef>
                <a:spcPts val="0"/>
              </a:spcBef>
              <a:spcAft>
                <a:spcPts val="0"/>
              </a:spcAft>
              <a:buClr>
                <a:srgbClr val="000000"/>
              </a:buClr>
              <a:buSzPts val="2200"/>
              <a:buFont typeface="Arial"/>
              <a:buNone/>
            </a:pPr>
            <a:r>
              <a:rPr lang="es-ES" sz="2200" b="1" i="0" u="none" strike="noStrike" cap="none">
                <a:solidFill>
                  <a:srgbClr val="3E6CA4"/>
                </a:solidFill>
                <a:latin typeface="Arial"/>
                <a:ea typeface="Arial"/>
                <a:cs typeface="Arial"/>
                <a:sym typeface="Arial"/>
              </a:rPr>
              <a:t>	</a:t>
            </a:r>
            <a:r>
              <a:rPr lang="es-ES" sz="2200" b="1" i="0" u="none" strike="noStrike" cap="none">
                <a:solidFill>
                  <a:srgbClr val="008000"/>
                </a:solidFill>
                <a:latin typeface="Arial"/>
                <a:ea typeface="Arial"/>
                <a:cs typeface="Arial"/>
                <a:sym typeface="Arial"/>
              </a:rPr>
              <a:t>La Estrategia de Promoción de la Salud y Prevención en el SNS (EPSP)</a:t>
            </a:r>
            <a:endParaRPr sz="2200" b="0" i="0" u="none" strike="noStrike" cap="none">
              <a:solidFill>
                <a:srgbClr val="000000"/>
              </a:solidFill>
              <a:latin typeface="Arial"/>
              <a:ea typeface="Arial"/>
              <a:cs typeface="Arial"/>
              <a:sym typeface="Arial"/>
            </a:endParaRPr>
          </a:p>
          <a:p>
            <a:pPr marL="1251000" marR="0" lvl="1" indent="-349200" algn="l" rtl="0">
              <a:lnSpc>
                <a:spcPct val="100000"/>
              </a:lnSpc>
              <a:spcBef>
                <a:spcPts val="400"/>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¿Por qué es necesaria? </a:t>
            </a:r>
            <a:endParaRPr sz="2000" b="0" i="0" u="none" strike="noStrike" cap="none">
              <a:solidFill>
                <a:srgbClr val="000000"/>
              </a:solidFill>
              <a:latin typeface="Arial"/>
              <a:ea typeface="Arial"/>
              <a:cs typeface="Arial"/>
              <a:sym typeface="Arial"/>
            </a:endParaRPr>
          </a:p>
          <a:p>
            <a:pPr marL="1251000" marR="0" lvl="1" indent="-349200" algn="l" rtl="0">
              <a:lnSpc>
                <a:spcPct val="100000"/>
              </a:lnSpc>
              <a:spcBef>
                <a:spcPts val="601"/>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¿En qué consiste? </a:t>
            </a:r>
            <a:endParaRPr sz="2000" b="0" i="0" u="none" strike="noStrike" cap="none">
              <a:solidFill>
                <a:srgbClr val="000000"/>
              </a:solidFill>
              <a:latin typeface="Arial"/>
              <a:ea typeface="Arial"/>
              <a:cs typeface="Arial"/>
              <a:sym typeface="Arial"/>
            </a:endParaRPr>
          </a:p>
          <a:p>
            <a:pPr marL="512639" marR="0" lvl="0" indent="-511200" algn="l" rtl="0">
              <a:lnSpc>
                <a:spcPct val="100000"/>
              </a:lnSpc>
              <a:spcBef>
                <a:spcPts val="1400"/>
              </a:spcBef>
              <a:spcAft>
                <a:spcPts val="0"/>
              </a:spcAft>
              <a:buClr>
                <a:srgbClr val="000000"/>
              </a:buClr>
              <a:buSzPts val="2200"/>
              <a:buFont typeface="Arial"/>
              <a:buNone/>
            </a:pPr>
            <a:r>
              <a:rPr lang="es-ES" sz="2200" b="1" i="0" u="none" strike="noStrike" cap="none">
                <a:solidFill>
                  <a:srgbClr val="1F497D"/>
                </a:solidFill>
                <a:latin typeface="Arial"/>
                <a:ea typeface="Arial"/>
                <a:cs typeface="Arial"/>
                <a:sym typeface="Arial"/>
              </a:rPr>
              <a:t>	</a:t>
            </a:r>
            <a:r>
              <a:rPr lang="es-ES" sz="2200" b="1" i="0" u="none" strike="noStrike" cap="none">
                <a:solidFill>
                  <a:srgbClr val="008000"/>
                </a:solidFill>
                <a:latin typeface="Arial"/>
                <a:ea typeface="Arial"/>
                <a:cs typeface="Arial"/>
                <a:sym typeface="Arial"/>
              </a:rPr>
              <a:t>El ámbito local y la salud de la población</a:t>
            </a:r>
            <a:endParaRPr sz="2200" b="0" i="0" u="none" strike="noStrike" cap="none">
              <a:solidFill>
                <a:srgbClr val="000000"/>
              </a:solidFill>
              <a:latin typeface="Arial"/>
              <a:ea typeface="Arial"/>
              <a:cs typeface="Arial"/>
              <a:sym typeface="Arial"/>
            </a:endParaRPr>
          </a:p>
          <a:p>
            <a:pPr marL="1251000" marR="0" lvl="1" indent="-349200" algn="l" rtl="0">
              <a:lnSpc>
                <a:spcPct val="100000"/>
              </a:lnSpc>
              <a:spcBef>
                <a:spcPts val="400"/>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El papel del municipio en la salud.</a:t>
            </a:r>
            <a:endParaRPr sz="2000" b="0" i="0" u="none" strike="noStrike" cap="none">
              <a:solidFill>
                <a:srgbClr val="000000"/>
              </a:solidFill>
              <a:latin typeface="Arial"/>
              <a:ea typeface="Arial"/>
              <a:cs typeface="Arial"/>
              <a:sym typeface="Arial"/>
            </a:endParaRPr>
          </a:p>
          <a:p>
            <a:pPr marL="1251000" marR="0" lvl="1" indent="-349200" algn="l" rtl="0">
              <a:lnSpc>
                <a:spcPct val="100000"/>
              </a:lnSpc>
              <a:spcBef>
                <a:spcPts val="601"/>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¿Qué se ha hecho hasta ahora en</a:t>
            </a:r>
            <a:r>
              <a:rPr lang="es-ES" sz="2000" b="1" i="0" u="none" strike="noStrike" cap="none">
                <a:solidFill>
                  <a:schemeClr val="dk2"/>
                </a:solidFill>
                <a:latin typeface="Arial"/>
                <a:ea typeface="Arial"/>
                <a:cs typeface="Arial"/>
                <a:sym typeface="Arial"/>
              </a:rPr>
              <a:t> </a:t>
            </a:r>
            <a:r>
              <a:rPr lang="es-ES" sz="1800" b="1" i="0" u="none" strike="noStrike" cap="none">
                <a:solidFill>
                  <a:schemeClr val="dk2"/>
                </a:solidFill>
                <a:latin typeface="Arial"/>
                <a:ea typeface="Arial"/>
                <a:cs typeface="Arial"/>
                <a:sym typeface="Arial"/>
              </a:rPr>
              <a:t>Alcoi</a:t>
            </a:r>
            <a:r>
              <a:rPr lang="es-ES" sz="1800" b="1" i="0" u="none" strike="noStrike" cap="none">
                <a:solidFill>
                  <a:schemeClr val="dk2"/>
                </a:solidFill>
              </a:rPr>
              <a:t>?</a:t>
            </a:r>
            <a:endParaRPr sz="1800" b="1" i="0" u="none" strike="noStrike" cap="none">
              <a:solidFill>
                <a:schemeClr val="dk2"/>
              </a:solidFill>
            </a:endParaRPr>
          </a:p>
          <a:p>
            <a:pPr marL="512639" marR="0" lvl="0" indent="-511200" algn="l" rtl="0">
              <a:lnSpc>
                <a:spcPct val="100000"/>
              </a:lnSpc>
              <a:spcBef>
                <a:spcPts val="1400"/>
              </a:spcBef>
              <a:spcAft>
                <a:spcPts val="0"/>
              </a:spcAft>
              <a:buClr>
                <a:srgbClr val="000000"/>
              </a:buClr>
              <a:buSzPts val="2200"/>
              <a:buFont typeface="Arial"/>
              <a:buNone/>
            </a:pPr>
            <a:r>
              <a:rPr lang="es-ES" sz="2200" b="1" i="0" u="none" strike="noStrike" cap="none">
                <a:solidFill>
                  <a:srgbClr val="108040"/>
                </a:solidFill>
                <a:latin typeface="Arial"/>
                <a:ea typeface="Arial"/>
                <a:cs typeface="Arial"/>
                <a:sym typeface="Arial"/>
              </a:rPr>
              <a:t>	</a:t>
            </a:r>
            <a:r>
              <a:rPr lang="es-ES" sz="2200" b="1" i="0" u="none" strike="noStrike" cap="none">
                <a:solidFill>
                  <a:srgbClr val="008000"/>
                </a:solidFill>
                <a:latin typeface="Arial"/>
                <a:ea typeface="Arial"/>
                <a:cs typeface="Arial"/>
                <a:sym typeface="Arial"/>
              </a:rPr>
              <a:t>Alcoi se adhiere a la Estrategia</a:t>
            </a:r>
            <a:endParaRPr sz="2200" b="0" i="0" u="none" strike="noStrike" cap="none">
              <a:solidFill>
                <a:srgbClr val="000000"/>
              </a:solidFill>
              <a:latin typeface="Arial"/>
              <a:ea typeface="Arial"/>
              <a:cs typeface="Arial"/>
              <a:sym typeface="Arial"/>
            </a:endParaRPr>
          </a:p>
          <a:p>
            <a:pPr marL="1251000" marR="0" lvl="1" indent="-349200" algn="l" rtl="0">
              <a:lnSpc>
                <a:spcPct val="100000"/>
              </a:lnSpc>
              <a:spcBef>
                <a:spcPts val="400"/>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Mesa de coordinación intersectorial.</a:t>
            </a:r>
            <a:endParaRPr sz="2000" b="0" i="0" u="none" strike="noStrike" cap="none">
              <a:solidFill>
                <a:srgbClr val="000000"/>
              </a:solidFill>
              <a:latin typeface="Arial"/>
              <a:ea typeface="Arial"/>
              <a:cs typeface="Arial"/>
              <a:sym typeface="Arial"/>
            </a:endParaRPr>
          </a:p>
          <a:p>
            <a:pPr marL="1251000" marR="0" lvl="1" indent="-349200" algn="l" rtl="0">
              <a:lnSpc>
                <a:spcPct val="100000"/>
              </a:lnSpc>
              <a:spcBef>
                <a:spcPts val="601"/>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Mapa de recursos comunitarios para la salud.</a:t>
            </a:r>
            <a:endParaRPr sz="2000" b="0" i="0" u="none" strike="noStrike" cap="none">
              <a:solidFill>
                <a:srgbClr val="000000"/>
              </a:solidFill>
              <a:latin typeface="Arial"/>
              <a:ea typeface="Arial"/>
              <a:cs typeface="Arial"/>
              <a:sym typeface="Arial"/>
            </a:endParaRPr>
          </a:p>
          <a:p>
            <a:pPr marL="1251000" marR="0" lvl="1" indent="-349200" algn="l" rtl="0">
              <a:lnSpc>
                <a:spcPct val="100000"/>
              </a:lnSpc>
              <a:spcBef>
                <a:spcPts val="601"/>
              </a:spcBef>
              <a:spcAft>
                <a:spcPts val="0"/>
              </a:spcAft>
              <a:buClr>
                <a:srgbClr val="1F497D"/>
              </a:buClr>
              <a:buSzPts val="2000"/>
              <a:buFont typeface="Arial"/>
              <a:buChar char="•"/>
            </a:pPr>
            <a:r>
              <a:rPr lang="es-ES" sz="2000" b="1" i="0" u="none" strike="noStrike" cap="none">
                <a:solidFill>
                  <a:srgbClr val="1F497D"/>
                </a:solidFill>
                <a:latin typeface="Arial"/>
                <a:ea typeface="Arial"/>
                <a:cs typeface="Arial"/>
                <a:sym typeface="Arial"/>
              </a:rPr>
              <a:t>Cronograma.</a:t>
            </a:r>
            <a:endParaRPr sz="2000" b="0" i="0" u="none" strike="noStrike" cap="none">
              <a:solidFill>
                <a:srgbClr val="000000"/>
              </a:solidFill>
              <a:latin typeface="Arial"/>
              <a:ea typeface="Arial"/>
              <a:cs typeface="Arial"/>
              <a:sym typeface="Arial"/>
            </a:endParaRPr>
          </a:p>
          <a:p>
            <a:pPr marL="512639" marR="0" lvl="0" indent="-511200" algn="l" rtl="0">
              <a:lnSpc>
                <a:spcPct val="100000"/>
              </a:lnSpc>
              <a:spcBef>
                <a:spcPts val="1400"/>
              </a:spcBef>
              <a:spcAft>
                <a:spcPts val="0"/>
              </a:spcAft>
              <a:buClr>
                <a:srgbClr val="000000"/>
              </a:buClr>
              <a:buSzPts val="2200"/>
              <a:buFont typeface="Arial"/>
              <a:buNone/>
            </a:pPr>
            <a:r>
              <a:rPr lang="es-ES" sz="2200" b="1" i="0" u="none" strike="noStrike" cap="none">
                <a:solidFill>
                  <a:srgbClr val="1F497D"/>
                </a:solidFill>
                <a:latin typeface="Arial"/>
                <a:ea typeface="Arial"/>
                <a:cs typeface="Arial"/>
                <a:sym typeface="Arial"/>
              </a:rPr>
              <a:t>	</a:t>
            </a:r>
            <a:r>
              <a:rPr lang="es-ES" sz="2200" b="1" i="0" u="none" strike="noStrike" cap="none">
                <a:solidFill>
                  <a:srgbClr val="008000"/>
                </a:solidFill>
                <a:latin typeface="Arial"/>
                <a:ea typeface="Arial"/>
                <a:cs typeface="Arial"/>
                <a:sym typeface="Arial"/>
              </a:rPr>
              <a:t>Acciones desarrolladas en la EPSP</a:t>
            </a:r>
            <a:endParaRPr sz="2200" b="0" i="0" u="none" strike="noStrike" cap="none">
              <a:solidFill>
                <a:srgbClr val="000000"/>
              </a:solidFill>
              <a:latin typeface="Arial"/>
              <a:ea typeface="Arial"/>
              <a:cs typeface="Arial"/>
              <a:sym typeface="Arial"/>
            </a:endParaRPr>
          </a:p>
          <a:p>
            <a:pPr marL="343080" marR="0" lvl="0" indent="-339840" algn="l" rtl="0">
              <a:lnSpc>
                <a:spcPct val="100000"/>
              </a:lnSpc>
              <a:spcBef>
                <a:spcPts val="725"/>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533520" y="-14040"/>
            <a:ext cx="8010360" cy="1144440"/>
          </a:xfrm>
          <a:prstGeom prst="rect">
            <a:avLst/>
          </a:prstGeom>
          <a:noFill/>
          <a:ln>
            <a:noFill/>
          </a:ln>
        </p:spPr>
        <p:txBody>
          <a:bodyPr spcFirstLastPara="1" wrap="square" lIns="90000" tIns="45000" rIns="90000" bIns="45000" anchor="ctr" anchorCtr="0">
            <a:noAutofit/>
          </a:bodyPr>
          <a:lstStyle/>
          <a:p>
            <a:pPr marL="0" marR="0" lvl="0" indent="0" algn="r" rtl="0">
              <a:lnSpc>
                <a:spcPct val="100000"/>
              </a:lnSpc>
              <a:spcBef>
                <a:spcPts val="0"/>
              </a:spcBef>
              <a:spcAft>
                <a:spcPts val="0"/>
              </a:spcAft>
              <a:buClr>
                <a:srgbClr val="000000"/>
              </a:buClr>
              <a:buSzPts val="5400"/>
              <a:buFont typeface="Arial"/>
              <a:buNone/>
            </a:pPr>
            <a:r>
              <a:rPr lang="es-ES" sz="5400" b="1" i="0" u="none" strike="noStrike" cap="none">
                <a:solidFill>
                  <a:srgbClr val="1F497D"/>
                </a:solidFill>
                <a:latin typeface="Calibri"/>
                <a:ea typeface="Calibri"/>
                <a:cs typeface="Calibri"/>
                <a:sym typeface="Calibri"/>
              </a:rPr>
              <a:t>Índice</a:t>
            </a:r>
            <a:r>
              <a:rPr lang="es-ES" sz="5400" b="1" i="0" u="none" strike="noStrike" cap="none">
                <a:solidFill>
                  <a:srgbClr val="4F81BD"/>
                </a:solidFill>
                <a:latin typeface="Calibri"/>
                <a:ea typeface="Calibri"/>
                <a:cs typeface="Calibri"/>
                <a:sym typeface="Calibri"/>
              </a:rPr>
              <a:t>     </a:t>
            </a:r>
            <a:endParaRPr sz="5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118"/>
    </mc:Choice>
    <mc:Fallback xmlns="">
      <p:transition spd="slow" advTm="41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0"/>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395" name="Google Shape;395;p20"/>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396" name="Google Shape;396;p20"/>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397" name="Google Shape;397;p20"/>
          <p:cNvSpPr/>
          <p:nvPr/>
        </p:nvSpPr>
        <p:spPr>
          <a:xfrm>
            <a:off x="878388" y="1752480"/>
            <a:ext cx="3516632" cy="4030419"/>
          </a:xfrm>
          <a:prstGeom prst="rect">
            <a:avLst/>
          </a:prstGeom>
          <a:solidFill>
            <a:schemeClr val="lt1"/>
          </a:solidFill>
          <a:ln>
            <a:noFill/>
          </a:ln>
        </p:spPr>
        <p:txBody>
          <a:bodyPr spcFirstLastPara="1" wrap="square" lIns="90000" tIns="45000" rIns="90000" bIns="45000" anchor="t" anchorCtr="0">
            <a:spAutoFit/>
          </a:bodyPr>
          <a:lstStyle/>
          <a:p>
            <a:pPr marL="93600" marR="0" lvl="0" indent="-68200" algn="l" rtl="0">
              <a:spcBef>
                <a:spcPts val="0"/>
              </a:spcBef>
              <a:spcAft>
                <a:spcPts val="0"/>
              </a:spcAft>
              <a:buClr>
                <a:srgbClr val="108040"/>
              </a:buClr>
              <a:buSzPts val="2000"/>
              <a:buFont typeface="Noto Sans Symbols"/>
              <a:buChar char="▪"/>
            </a:pPr>
            <a:r>
              <a:rPr lang="es-ES" sz="1600" b="1" dirty="0">
                <a:solidFill>
                  <a:srgbClr val="108040"/>
                </a:solidFill>
                <a:latin typeface="Calibri"/>
                <a:ea typeface="Calibri"/>
                <a:cs typeface="Calibri"/>
                <a:sym typeface="Calibri"/>
              </a:rPr>
              <a:t>3 Polideportivos Municipales.</a:t>
            </a:r>
          </a:p>
          <a:p>
            <a:pPr marL="93600" marR="0" lvl="0" indent="-68200" algn="l" rtl="0">
              <a:spcBef>
                <a:spcPts val="0"/>
              </a:spcBef>
              <a:spcAft>
                <a:spcPts val="0"/>
              </a:spcAft>
              <a:buClr>
                <a:srgbClr val="108040"/>
              </a:buClr>
              <a:buSzPts val="2000"/>
              <a:buFont typeface="Noto Sans Symbols"/>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Noto Sans Symbols"/>
              <a:buChar char="▪"/>
            </a:pPr>
            <a:r>
              <a:rPr lang="es-ES" sz="1600" b="1" dirty="0">
                <a:solidFill>
                  <a:srgbClr val="108040"/>
                </a:solidFill>
                <a:latin typeface="Calibri"/>
                <a:ea typeface="Calibri"/>
                <a:cs typeface="Calibri"/>
                <a:sym typeface="Calibri"/>
              </a:rPr>
              <a:t>1 Campo de fútbol.</a:t>
            </a:r>
          </a:p>
          <a:p>
            <a:pPr marL="93600" marR="0" lvl="0" indent="-68200" algn="l" rtl="0">
              <a:spcBef>
                <a:spcPts val="0"/>
              </a:spcBef>
              <a:spcAft>
                <a:spcPts val="0"/>
              </a:spcAft>
              <a:buClr>
                <a:srgbClr val="108040"/>
              </a:buClr>
              <a:buSzPts val="2000"/>
              <a:buFont typeface="Noto Sans Symbols"/>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Noto Sans Symbols"/>
              <a:buChar char="▪"/>
            </a:pPr>
            <a:r>
              <a:rPr lang="es-ES" sz="1600" b="1" dirty="0">
                <a:solidFill>
                  <a:srgbClr val="108040"/>
                </a:solidFill>
                <a:latin typeface="Calibri"/>
                <a:ea typeface="Calibri"/>
                <a:cs typeface="Calibri"/>
                <a:sym typeface="Calibri"/>
              </a:rPr>
              <a:t>5 Piscinas municipales.</a:t>
            </a:r>
          </a:p>
          <a:p>
            <a:pPr marL="93600" marR="0" lvl="0" indent="-68200" algn="l" rtl="0">
              <a:spcBef>
                <a:spcPts val="0"/>
              </a:spcBef>
              <a:spcAft>
                <a:spcPts val="0"/>
              </a:spcAft>
              <a:buClr>
                <a:srgbClr val="108040"/>
              </a:buClr>
              <a:buSzPts val="2000"/>
              <a:buFont typeface="Noto Sans Symbols"/>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Noto Sans Symbols"/>
              <a:buChar char="▪"/>
            </a:pPr>
            <a:r>
              <a:rPr lang="es-ES" sz="1600" b="1" dirty="0">
                <a:solidFill>
                  <a:srgbClr val="108040"/>
                </a:solidFill>
                <a:latin typeface="Calibri"/>
                <a:ea typeface="Calibri"/>
                <a:cs typeface="Calibri"/>
                <a:sym typeface="Calibri"/>
              </a:rPr>
              <a:t>2 Áreas deportivas urbanas.</a:t>
            </a:r>
          </a:p>
          <a:p>
            <a:pPr marL="93600" marR="0" lvl="0" indent="-68200" algn="l" rtl="0">
              <a:spcBef>
                <a:spcPts val="0"/>
              </a:spcBef>
              <a:spcAft>
                <a:spcPts val="0"/>
              </a:spcAft>
              <a:buClr>
                <a:srgbClr val="108040"/>
              </a:buClr>
              <a:buSzPts val="2000"/>
              <a:buFont typeface="Noto Sans Symbols"/>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Noto Sans Symbols"/>
              <a:buChar char="▪"/>
            </a:pPr>
            <a:r>
              <a:rPr lang="es-ES" sz="1600" b="1" dirty="0">
                <a:solidFill>
                  <a:srgbClr val="108040"/>
                </a:solidFill>
                <a:latin typeface="Calibri"/>
                <a:ea typeface="Calibri"/>
                <a:cs typeface="Calibri"/>
                <a:sym typeface="Calibri"/>
              </a:rPr>
              <a:t>1 Área de petanca urbana y 2 de Skate. </a:t>
            </a:r>
          </a:p>
          <a:p>
            <a:pPr marL="93600" marR="0" lvl="0" indent="-68200" algn="l" rtl="0">
              <a:spcBef>
                <a:spcPts val="0"/>
              </a:spcBef>
              <a:spcAft>
                <a:spcPts val="0"/>
              </a:spcAft>
              <a:buClr>
                <a:srgbClr val="108040"/>
              </a:buClr>
              <a:buSzPts val="2000"/>
              <a:buFont typeface="Noto Sans Symbols"/>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Noto Sans Symbols"/>
              <a:buChar char="▪"/>
            </a:pPr>
            <a:r>
              <a:rPr lang="es-ES" sz="1600" b="1" i="0" u="none" strike="noStrike" cap="none" dirty="0">
                <a:solidFill>
                  <a:srgbClr val="108040"/>
                </a:solidFill>
                <a:latin typeface="Calibri"/>
                <a:ea typeface="Calibri"/>
                <a:cs typeface="Calibri"/>
                <a:sym typeface="Calibri"/>
              </a:rPr>
              <a:t>1 </a:t>
            </a:r>
            <a:r>
              <a:rPr lang="es-ES" sz="1600" b="1" dirty="0">
                <a:solidFill>
                  <a:srgbClr val="108040"/>
                </a:solidFill>
                <a:latin typeface="Calibri"/>
                <a:ea typeface="Calibri"/>
                <a:cs typeface="Calibri"/>
                <a:sym typeface="Calibri"/>
              </a:rPr>
              <a:t>Circuito municipal de BMX.</a:t>
            </a:r>
          </a:p>
          <a:p>
            <a:pPr marL="25400" marR="0" lvl="0" algn="l" rtl="0">
              <a:spcBef>
                <a:spcPts val="0"/>
              </a:spcBef>
              <a:spcAft>
                <a:spcPts val="0"/>
              </a:spcAft>
              <a:buClr>
                <a:srgbClr val="108040"/>
              </a:buClr>
              <a:buSzPts val="2000"/>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Calibri"/>
              <a:buChar char="▪"/>
            </a:pPr>
            <a:r>
              <a:rPr lang="es-ES" sz="1600" b="1" dirty="0">
                <a:solidFill>
                  <a:srgbClr val="108040"/>
                </a:solidFill>
                <a:latin typeface="Calibri"/>
                <a:ea typeface="Calibri"/>
                <a:cs typeface="Calibri"/>
                <a:sym typeface="Calibri"/>
              </a:rPr>
              <a:t>3 Pabellones deportivos conveniados.</a:t>
            </a:r>
          </a:p>
          <a:p>
            <a:pPr marL="93600" marR="0" lvl="0" indent="-68200" algn="l" rtl="0">
              <a:spcBef>
                <a:spcPts val="0"/>
              </a:spcBef>
              <a:spcAft>
                <a:spcPts val="0"/>
              </a:spcAft>
              <a:buClr>
                <a:srgbClr val="108040"/>
              </a:buClr>
              <a:buSzPts val="2000"/>
              <a:buFont typeface="Calibri"/>
              <a:buChar char="▪"/>
            </a:pPr>
            <a:endParaRPr sz="1600" b="1" dirty="0">
              <a:solidFill>
                <a:srgbClr val="108040"/>
              </a:solidFill>
              <a:latin typeface="Calibri"/>
              <a:ea typeface="Calibri"/>
              <a:cs typeface="Calibri"/>
              <a:sym typeface="Calibri"/>
            </a:endParaRPr>
          </a:p>
          <a:p>
            <a:pPr marL="93600" marR="0" lvl="0" indent="-68200" algn="l" rtl="0">
              <a:spcBef>
                <a:spcPts val="0"/>
              </a:spcBef>
              <a:spcAft>
                <a:spcPts val="0"/>
              </a:spcAft>
              <a:buClr>
                <a:srgbClr val="108040"/>
              </a:buClr>
              <a:buSzPts val="2000"/>
              <a:buFont typeface="Calibri"/>
              <a:buChar char="▪"/>
            </a:pPr>
            <a:r>
              <a:rPr lang="es-ES" sz="1600" b="1" dirty="0">
                <a:solidFill>
                  <a:srgbClr val="108040"/>
                </a:solidFill>
                <a:latin typeface="Calibri"/>
                <a:ea typeface="Calibri"/>
                <a:cs typeface="Calibri"/>
                <a:sym typeface="Calibri"/>
              </a:rPr>
              <a:t>1 Complejo deportivo.</a:t>
            </a:r>
            <a:endParaRPr sz="1600" b="1" dirty="0">
              <a:solidFill>
                <a:srgbClr val="108040"/>
              </a:solidFill>
              <a:latin typeface="Calibri"/>
              <a:ea typeface="Calibri"/>
              <a:cs typeface="Calibri"/>
              <a:sym typeface="Calibri"/>
            </a:endParaRPr>
          </a:p>
        </p:txBody>
      </p:sp>
      <p:sp>
        <p:nvSpPr>
          <p:cNvPr id="398" name="Google Shape;398;p20"/>
          <p:cNvSpPr/>
          <p:nvPr/>
        </p:nvSpPr>
        <p:spPr>
          <a:xfrm>
            <a:off x="5867280" y="2743200"/>
            <a:ext cx="1523520" cy="88164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s-ES" sz="2600" b="1" i="0" u="none" strike="noStrike" cap="none">
                <a:solidFill>
                  <a:srgbClr val="108040"/>
                </a:solidFill>
                <a:latin typeface="Calibri"/>
                <a:ea typeface="Calibri"/>
                <a:cs typeface="Calibri"/>
                <a:sym typeface="Calibri"/>
              </a:rPr>
              <a:t>Actividad física</a:t>
            </a:r>
            <a:endParaRPr sz="2600" b="0" i="0" u="none" strike="noStrike" cap="none">
              <a:solidFill>
                <a:srgbClr val="000000"/>
              </a:solidFill>
              <a:latin typeface="Arial"/>
              <a:ea typeface="Arial"/>
              <a:cs typeface="Arial"/>
              <a:sym typeface="Arial"/>
            </a:endParaRPr>
          </a:p>
        </p:txBody>
      </p:sp>
      <p:grpSp>
        <p:nvGrpSpPr>
          <p:cNvPr id="399" name="Google Shape;399;p20"/>
          <p:cNvGrpSpPr/>
          <p:nvPr/>
        </p:nvGrpSpPr>
        <p:grpSpPr>
          <a:xfrm>
            <a:off x="6781680" y="1600200"/>
            <a:ext cx="1218960" cy="1142640"/>
            <a:chOff x="6781680" y="1600200"/>
            <a:chExt cx="1218960" cy="1142640"/>
          </a:xfrm>
        </p:grpSpPr>
        <p:sp>
          <p:nvSpPr>
            <p:cNvPr id="400" name="Google Shape;400;p20"/>
            <p:cNvSpPr/>
            <p:nvPr/>
          </p:nvSpPr>
          <p:spPr>
            <a:xfrm>
              <a:off x="6781680" y="1600200"/>
              <a:ext cx="1218960" cy="1142640"/>
            </a:xfrm>
            <a:prstGeom prst="ellipse">
              <a:avLst/>
            </a:prstGeom>
            <a:solidFill>
              <a:srgbClr val="008000"/>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p20"/>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1"/>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dirty="0">
                <a:solidFill>
                  <a:schemeClr val="bg1"/>
                </a:solidFill>
                <a:latin typeface="Calibri"/>
                <a:ea typeface="Calibri"/>
                <a:cs typeface="Calibri"/>
                <a:sym typeface="Calibri"/>
              </a:rPr>
              <a:t>Alcoi</a:t>
            </a:r>
            <a:r>
              <a:rPr lang="es-ES" sz="2800" b="1" i="0" u="none" strike="noStrike" cap="none" dirty="0">
                <a:solidFill>
                  <a:srgbClr val="FF0000"/>
                </a:solidFill>
                <a:latin typeface="Calibri"/>
                <a:ea typeface="Calibri"/>
                <a:cs typeface="Calibri"/>
                <a:sym typeface="Calibri"/>
              </a:rPr>
              <a:t> </a:t>
            </a:r>
            <a:r>
              <a:rPr lang="es-ES" sz="2800" b="1" i="0" u="none" strike="noStrike" cap="none" dirty="0">
                <a:solidFill>
                  <a:schemeClr val="lt1"/>
                </a:solidFill>
                <a:latin typeface="Calibri"/>
                <a:ea typeface="Calibri"/>
                <a:cs typeface="Calibri"/>
                <a:sym typeface="Calibri"/>
              </a:rPr>
              <a:t>se adhiere a la Estrategia</a:t>
            </a:r>
            <a:endParaRPr sz="2800" b="0" i="0" u="none" strike="noStrike" cap="none" dirty="0">
              <a:solidFill>
                <a:srgbClr val="000000"/>
              </a:solidFill>
              <a:latin typeface="Arial"/>
              <a:ea typeface="Arial"/>
              <a:cs typeface="Arial"/>
              <a:sym typeface="Arial"/>
            </a:endParaRPr>
          </a:p>
        </p:txBody>
      </p:sp>
      <p:sp>
        <p:nvSpPr>
          <p:cNvPr id="407" name="Google Shape;407;p21"/>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08" name="Google Shape;408;p21"/>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409" name="Google Shape;409;p21"/>
          <p:cNvSpPr/>
          <p:nvPr/>
        </p:nvSpPr>
        <p:spPr>
          <a:xfrm>
            <a:off x="457200" y="2287814"/>
            <a:ext cx="4409768" cy="2553091"/>
          </a:xfrm>
          <a:prstGeom prst="rect">
            <a:avLst/>
          </a:prstGeom>
          <a:solidFill>
            <a:schemeClr val="lt1"/>
          </a:solidFill>
          <a:ln>
            <a:noFill/>
          </a:ln>
        </p:spPr>
        <p:txBody>
          <a:bodyPr spcFirstLastPara="1" wrap="square" lIns="90000" tIns="45000" rIns="90000" bIns="45000" anchor="t" anchorCtr="0">
            <a:spAutoFit/>
          </a:bodyPr>
          <a:lstStyle/>
          <a:p>
            <a:pPr marL="285840" marR="0" lvl="0" indent="-139700" algn="l" rtl="0">
              <a:lnSpc>
                <a:spcPct val="100000"/>
              </a:lnSpc>
              <a:spcBef>
                <a:spcPts val="0"/>
              </a:spcBef>
              <a:spcAft>
                <a:spcPts val="0"/>
              </a:spcAft>
              <a:buClr>
                <a:schemeClr val="accent4"/>
              </a:buClr>
              <a:buSzPts val="2200"/>
              <a:buFont typeface="Noto Sans Symbols"/>
              <a:buChar char="▪"/>
            </a:pPr>
            <a:r>
              <a:rPr lang="es-ES" sz="1600" b="1" dirty="0">
                <a:solidFill>
                  <a:schemeClr val="accent4"/>
                </a:solidFill>
                <a:latin typeface="Calibri"/>
                <a:ea typeface="Calibri"/>
                <a:cs typeface="Calibri"/>
                <a:sym typeface="Calibri"/>
              </a:rPr>
              <a:t> 3 </a:t>
            </a:r>
            <a:r>
              <a:rPr lang="es-ES" sz="1600" b="1" i="0" u="none" strike="noStrike" cap="none" dirty="0">
                <a:solidFill>
                  <a:schemeClr val="accent4"/>
                </a:solidFill>
                <a:latin typeface="Calibri"/>
                <a:ea typeface="Calibri"/>
                <a:cs typeface="Calibri"/>
                <a:sym typeface="Calibri"/>
              </a:rPr>
              <a:t>Escuelas infantiles </a:t>
            </a:r>
            <a:r>
              <a:rPr lang="es-ES" sz="1600" b="1" dirty="0">
                <a:solidFill>
                  <a:schemeClr val="accent4"/>
                </a:solidFill>
                <a:latin typeface="Calibri"/>
                <a:ea typeface="Calibri"/>
                <a:cs typeface="Calibri"/>
                <a:sym typeface="Calibri"/>
              </a:rPr>
              <a:t>municipales.</a:t>
            </a:r>
          </a:p>
          <a:p>
            <a:pPr marL="285840" marR="0" lvl="0" indent="-139700" algn="l" rtl="0">
              <a:lnSpc>
                <a:spcPct val="100000"/>
              </a:lnSpc>
              <a:spcBef>
                <a:spcPts val="0"/>
              </a:spcBef>
              <a:spcAft>
                <a:spcPts val="0"/>
              </a:spcAft>
              <a:buClr>
                <a:schemeClr val="accent4"/>
              </a:buClr>
              <a:buSzPts val="2200"/>
              <a:buFont typeface="Noto Sans Symbols"/>
              <a:buChar char="▪"/>
            </a:pPr>
            <a:endParaRPr sz="1600" b="0" i="0" u="none" strike="noStrike" cap="none" dirty="0">
              <a:solidFill>
                <a:schemeClr val="accent4"/>
              </a:solidFill>
              <a:latin typeface="Arial"/>
              <a:ea typeface="Arial"/>
              <a:cs typeface="Arial"/>
              <a:sym typeface="Arial"/>
            </a:endParaRPr>
          </a:p>
          <a:p>
            <a:pPr marL="285840" marR="0" lvl="0" indent="-139700" algn="l" rtl="0">
              <a:lnSpc>
                <a:spcPct val="100000"/>
              </a:lnSpc>
              <a:spcBef>
                <a:spcPts val="0"/>
              </a:spcBef>
              <a:spcAft>
                <a:spcPts val="0"/>
              </a:spcAft>
              <a:buClr>
                <a:schemeClr val="accent4"/>
              </a:buClr>
              <a:buSzPts val="2200"/>
              <a:buFont typeface="Noto Sans Symbols"/>
              <a:buChar char="▪"/>
            </a:pPr>
            <a:r>
              <a:rPr lang="es-ES" sz="1600" b="1" dirty="0">
                <a:solidFill>
                  <a:schemeClr val="accent4"/>
                </a:solidFill>
                <a:latin typeface="Calibri"/>
                <a:ea typeface="Calibri"/>
                <a:cs typeface="Calibri"/>
                <a:sym typeface="Calibri"/>
              </a:rPr>
              <a:t> Programa de Escuela para Familias (UPCCA).</a:t>
            </a:r>
          </a:p>
          <a:p>
            <a:pPr marL="285840" marR="0" lvl="0" indent="-139700" algn="l" rtl="0">
              <a:lnSpc>
                <a:spcPct val="100000"/>
              </a:lnSpc>
              <a:spcBef>
                <a:spcPts val="0"/>
              </a:spcBef>
              <a:spcAft>
                <a:spcPts val="0"/>
              </a:spcAft>
              <a:buClr>
                <a:schemeClr val="accent4"/>
              </a:buClr>
              <a:buSzPts val="2200"/>
              <a:buFont typeface="Noto Sans Symbols"/>
              <a:buChar char="▪"/>
            </a:pPr>
            <a:endParaRPr sz="1600" b="1" i="0" u="none" strike="noStrike" cap="none" dirty="0">
              <a:solidFill>
                <a:schemeClr val="accent4"/>
              </a:solidFill>
              <a:latin typeface="Calibri"/>
              <a:ea typeface="Calibri"/>
              <a:cs typeface="Calibri"/>
              <a:sym typeface="Calibri"/>
            </a:endParaRPr>
          </a:p>
          <a:p>
            <a:pPr marL="285840" marR="0" lvl="0" indent="-139700" algn="l" rtl="0">
              <a:lnSpc>
                <a:spcPct val="100000"/>
              </a:lnSpc>
              <a:spcBef>
                <a:spcPts val="0"/>
              </a:spcBef>
              <a:spcAft>
                <a:spcPts val="0"/>
              </a:spcAft>
              <a:buClr>
                <a:schemeClr val="accent4"/>
              </a:buClr>
              <a:buSzPts val="2200"/>
              <a:buFont typeface="Calibri"/>
              <a:buChar char="▪"/>
            </a:pPr>
            <a:r>
              <a:rPr lang="es-ES" sz="1600" b="1" dirty="0">
                <a:solidFill>
                  <a:schemeClr val="accent4"/>
                </a:solidFill>
                <a:latin typeface="Calibri"/>
                <a:ea typeface="Calibri"/>
                <a:cs typeface="Calibri"/>
                <a:sym typeface="Calibri"/>
              </a:rPr>
              <a:t> Programa municipal “Entender al Bebé”.</a:t>
            </a:r>
          </a:p>
          <a:p>
            <a:pPr marL="285840" marR="0" lvl="0" indent="-139700" algn="l" rtl="0">
              <a:lnSpc>
                <a:spcPct val="100000"/>
              </a:lnSpc>
              <a:spcBef>
                <a:spcPts val="0"/>
              </a:spcBef>
              <a:spcAft>
                <a:spcPts val="0"/>
              </a:spcAft>
              <a:buClr>
                <a:schemeClr val="accent4"/>
              </a:buClr>
              <a:buSzPts val="2200"/>
              <a:buFont typeface="Calibri"/>
              <a:buChar char="▪"/>
            </a:pPr>
            <a:endParaRPr sz="1600" b="1" dirty="0">
              <a:solidFill>
                <a:schemeClr val="accent4"/>
              </a:solidFill>
              <a:latin typeface="Calibri"/>
              <a:ea typeface="Calibri"/>
              <a:cs typeface="Calibri"/>
              <a:sym typeface="Calibri"/>
            </a:endParaRPr>
          </a:p>
          <a:p>
            <a:pPr marL="285840" marR="0" lvl="0" indent="-139700" algn="l" rtl="0">
              <a:lnSpc>
                <a:spcPct val="100000"/>
              </a:lnSpc>
              <a:spcBef>
                <a:spcPts val="0"/>
              </a:spcBef>
              <a:spcAft>
                <a:spcPts val="0"/>
              </a:spcAft>
              <a:buClr>
                <a:schemeClr val="accent4"/>
              </a:buClr>
              <a:buSzPts val="2200"/>
              <a:buFont typeface="Calibri"/>
              <a:buChar char="▪"/>
            </a:pPr>
            <a:r>
              <a:rPr lang="es-ES" sz="1600" b="1" dirty="0">
                <a:solidFill>
                  <a:schemeClr val="accent4"/>
                </a:solidFill>
                <a:latin typeface="Calibri"/>
                <a:ea typeface="Calibri"/>
                <a:cs typeface="Calibri"/>
                <a:sym typeface="Calibri"/>
              </a:rPr>
              <a:t> Parques de juego y ocio infantil.</a:t>
            </a:r>
          </a:p>
          <a:p>
            <a:pPr marL="285840" marR="0" lvl="0" indent="-139700" algn="l" rtl="0">
              <a:lnSpc>
                <a:spcPct val="100000"/>
              </a:lnSpc>
              <a:spcBef>
                <a:spcPts val="0"/>
              </a:spcBef>
              <a:spcAft>
                <a:spcPts val="0"/>
              </a:spcAft>
              <a:buClr>
                <a:schemeClr val="accent4"/>
              </a:buClr>
              <a:buSzPts val="2200"/>
              <a:buFont typeface="Calibri"/>
              <a:buChar char="▪"/>
            </a:pPr>
            <a:endParaRPr sz="1600" b="1" dirty="0">
              <a:solidFill>
                <a:schemeClr val="accent4"/>
              </a:solidFill>
              <a:latin typeface="Calibri"/>
              <a:ea typeface="Calibri"/>
              <a:cs typeface="Calibri"/>
              <a:sym typeface="Calibri"/>
            </a:endParaRPr>
          </a:p>
          <a:p>
            <a:pPr marL="285840" marR="0" lvl="0" indent="-139699" algn="l" rtl="0">
              <a:lnSpc>
                <a:spcPct val="100000"/>
              </a:lnSpc>
              <a:spcBef>
                <a:spcPts val="0"/>
              </a:spcBef>
              <a:spcAft>
                <a:spcPts val="0"/>
              </a:spcAft>
              <a:buClr>
                <a:schemeClr val="accent4"/>
              </a:buClr>
              <a:buSzPts val="2200"/>
              <a:buFont typeface="Calibri"/>
              <a:buChar char="▪"/>
            </a:pPr>
            <a:r>
              <a:rPr lang="es-ES" sz="1600" b="1" dirty="0">
                <a:solidFill>
                  <a:schemeClr val="accent4"/>
                </a:solidFill>
                <a:latin typeface="Calibri"/>
                <a:ea typeface="Calibri"/>
                <a:cs typeface="Calibri"/>
                <a:sym typeface="Calibri"/>
              </a:rPr>
              <a:t> Punto de encuentro familiar -Servicios Sociales.</a:t>
            </a:r>
            <a:endParaRPr sz="1600" b="1" dirty="0">
              <a:solidFill>
                <a:schemeClr val="accent4"/>
              </a:solidFill>
              <a:latin typeface="Calibri"/>
              <a:ea typeface="Calibri"/>
              <a:cs typeface="Calibri"/>
              <a:sym typeface="Calibri"/>
            </a:endParaRPr>
          </a:p>
        </p:txBody>
      </p:sp>
      <p:sp>
        <p:nvSpPr>
          <p:cNvPr id="410" name="Google Shape;410;p21"/>
          <p:cNvSpPr/>
          <p:nvPr/>
        </p:nvSpPr>
        <p:spPr>
          <a:xfrm>
            <a:off x="5638680" y="2743200"/>
            <a:ext cx="1980720" cy="821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chemeClr val="accent4"/>
                </a:solidFill>
                <a:latin typeface="Calibri"/>
                <a:ea typeface="Calibri"/>
                <a:cs typeface="Calibri"/>
                <a:sym typeface="Calibri"/>
              </a:rPr>
              <a:t>Parentalidad positiva</a:t>
            </a:r>
            <a:endParaRPr sz="2400" b="0" i="0" u="none" strike="noStrike" cap="none">
              <a:solidFill>
                <a:schemeClr val="accent4"/>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2"/>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16" name="Google Shape;416;p22"/>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17" name="Google Shape;417;p22"/>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418" name="Google Shape;418;p22"/>
          <p:cNvSpPr/>
          <p:nvPr/>
        </p:nvSpPr>
        <p:spPr>
          <a:xfrm>
            <a:off x="460768" y="1902642"/>
            <a:ext cx="4508090" cy="3291755"/>
          </a:xfrm>
          <a:prstGeom prst="rect">
            <a:avLst/>
          </a:prstGeom>
          <a:solidFill>
            <a:schemeClr val="lt1"/>
          </a:solidFill>
          <a:ln>
            <a:noFill/>
          </a:ln>
        </p:spPr>
        <p:txBody>
          <a:bodyPr spcFirstLastPara="1" wrap="square" lIns="90000" tIns="45000" rIns="90000" bIns="45000" anchor="t" anchorCtr="0">
            <a:spAutoFit/>
          </a:bodyPr>
          <a:lstStyle/>
          <a:p>
            <a:pPr marL="93600" marR="0" lvl="0" indent="-68200" algn="l" rtl="0">
              <a:lnSpc>
                <a:spcPct val="100000"/>
              </a:lnSpc>
              <a:spcBef>
                <a:spcPts val="0"/>
              </a:spcBef>
              <a:spcAft>
                <a:spcPts val="0"/>
              </a:spcAft>
              <a:buClr>
                <a:srgbClr val="558ED5"/>
              </a:buClr>
              <a:buSzPts val="2000"/>
              <a:buFont typeface="Noto Sans Symbols"/>
              <a:buChar char="▪"/>
            </a:pPr>
            <a:r>
              <a:rPr lang="es-ES" sz="1600" b="1" i="0" u="none" strike="noStrike" cap="none" dirty="0">
                <a:solidFill>
                  <a:srgbClr val="558ED5"/>
                </a:solidFill>
                <a:latin typeface="Calibri"/>
                <a:ea typeface="Calibri"/>
                <a:cs typeface="Calibri"/>
                <a:sym typeface="Calibri"/>
              </a:rPr>
              <a:t>Grupo</a:t>
            </a:r>
            <a:r>
              <a:rPr lang="es-ES" sz="1600" b="1" dirty="0">
                <a:solidFill>
                  <a:srgbClr val="558ED5"/>
                </a:solidFill>
                <a:latin typeface="Calibri"/>
                <a:ea typeface="Calibri"/>
                <a:cs typeface="Calibri"/>
                <a:sym typeface="Calibri"/>
              </a:rPr>
              <a:t> de alcohólicos rehabilitados (GARA).</a:t>
            </a:r>
          </a:p>
          <a:p>
            <a:pPr marL="93600" marR="0" lvl="0" indent="-68200" algn="l" rtl="0">
              <a:lnSpc>
                <a:spcPct val="100000"/>
              </a:lnSpc>
              <a:spcBef>
                <a:spcPts val="0"/>
              </a:spcBef>
              <a:spcAft>
                <a:spcPts val="0"/>
              </a:spcAft>
              <a:buClr>
                <a:srgbClr val="558ED5"/>
              </a:buClr>
              <a:buSzPts val="2000"/>
              <a:buFont typeface="Noto Sans Symbols"/>
              <a:buChar char="▪"/>
            </a:pPr>
            <a:endParaRPr sz="1600" b="1" i="0" u="none" strike="noStrike" cap="none"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Club Jove.</a:t>
            </a:r>
          </a:p>
          <a:p>
            <a:pPr marL="93600" marR="0" lvl="0" indent="-68200" algn="l" rtl="0">
              <a:lnSpc>
                <a:spcPct val="100000"/>
              </a:lnSpc>
              <a:spcBef>
                <a:spcPts val="0"/>
              </a:spcBef>
              <a:spcAft>
                <a:spcPts val="0"/>
              </a:spcAft>
              <a:buClr>
                <a:srgbClr val="558ED5"/>
              </a:buClr>
              <a:buSzPts val="2000"/>
              <a:buFont typeface="Calibri"/>
              <a:buChar char="▪"/>
            </a:pPr>
            <a:endParaRPr sz="1600" b="1"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1 Centro-Unidad de salud mental infanto-juvenil.</a:t>
            </a:r>
          </a:p>
          <a:p>
            <a:pPr marL="93600" marR="0" lvl="0" indent="-68200" algn="l" rtl="0">
              <a:lnSpc>
                <a:spcPct val="100000"/>
              </a:lnSpc>
              <a:spcBef>
                <a:spcPts val="0"/>
              </a:spcBef>
              <a:spcAft>
                <a:spcPts val="0"/>
              </a:spcAft>
              <a:buClr>
                <a:srgbClr val="558ED5"/>
              </a:buClr>
              <a:buSzPts val="2000"/>
              <a:buFont typeface="Calibri"/>
              <a:buChar char="▪"/>
            </a:pPr>
            <a:endParaRPr sz="1600" b="1"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CEEM </a:t>
            </a:r>
            <a:r>
              <a:rPr lang="es-ES" sz="1600" b="1" dirty="0" err="1">
                <a:solidFill>
                  <a:srgbClr val="558ED5"/>
                </a:solidFill>
                <a:latin typeface="Calibri"/>
                <a:ea typeface="Calibri"/>
                <a:cs typeface="Calibri"/>
                <a:sym typeface="Calibri"/>
              </a:rPr>
              <a:t>Mossèn</a:t>
            </a:r>
            <a:r>
              <a:rPr lang="es-ES" sz="1600" b="1" dirty="0">
                <a:solidFill>
                  <a:srgbClr val="558ED5"/>
                </a:solidFill>
                <a:latin typeface="Calibri"/>
                <a:ea typeface="Calibri"/>
                <a:cs typeface="Calibri"/>
                <a:sym typeface="Calibri"/>
              </a:rPr>
              <a:t> Cirilo del IVASS.</a:t>
            </a:r>
          </a:p>
          <a:p>
            <a:pPr marL="93600" marR="0" lvl="0" indent="-68200" algn="l" rtl="0">
              <a:lnSpc>
                <a:spcPct val="100000"/>
              </a:lnSpc>
              <a:spcBef>
                <a:spcPts val="0"/>
              </a:spcBef>
              <a:spcAft>
                <a:spcPts val="0"/>
              </a:spcAft>
              <a:buClr>
                <a:srgbClr val="558ED5"/>
              </a:buClr>
              <a:buSzPts val="2000"/>
              <a:buFont typeface="Calibri"/>
              <a:buChar char="▪"/>
            </a:pPr>
            <a:endParaRPr sz="1600" b="1"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Fundación AEPA – Adicciones.</a:t>
            </a:r>
          </a:p>
          <a:p>
            <a:pPr marL="93600" marR="0" lvl="0" indent="-68200" algn="l" rtl="0">
              <a:lnSpc>
                <a:spcPct val="100000"/>
              </a:lnSpc>
              <a:spcBef>
                <a:spcPts val="0"/>
              </a:spcBef>
              <a:spcAft>
                <a:spcPts val="0"/>
              </a:spcAft>
              <a:buClr>
                <a:srgbClr val="558ED5"/>
              </a:buClr>
              <a:buSzPts val="2000"/>
              <a:buFont typeface="Calibri"/>
              <a:buChar char="▪"/>
            </a:pPr>
            <a:endParaRPr sz="1600" b="1"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2 UCA (Legales e ilegales).</a:t>
            </a:r>
          </a:p>
          <a:p>
            <a:pPr marL="93600" marR="0" lvl="0" indent="-68200" algn="l" rtl="0">
              <a:lnSpc>
                <a:spcPct val="100000"/>
              </a:lnSpc>
              <a:spcBef>
                <a:spcPts val="0"/>
              </a:spcBef>
              <a:spcAft>
                <a:spcPts val="0"/>
              </a:spcAft>
              <a:buClr>
                <a:srgbClr val="558ED5"/>
              </a:buClr>
              <a:buSzPts val="2000"/>
              <a:buFont typeface="Calibri"/>
              <a:buChar char="▪"/>
            </a:pPr>
            <a:endParaRPr sz="1600" b="1" dirty="0">
              <a:solidFill>
                <a:srgbClr val="558ED5"/>
              </a:solidFill>
              <a:latin typeface="Calibri"/>
              <a:ea typeface="Calibri"/>
              <a:cs typeface="Calibri"/>
              <a:sym typeface="Calibri"/>
            </a:endParaRPr>
          </a:p>
          <a:p>
            <a:pPr marL="93600" marR="0" lvl="0" indent="-68200" algn="l" rtl="0">
              <a:lnSpc>
                <a:spcPct val="100000"/>
              </a:lnSpc>
              <a:spcBef>
                <a:spcPts val="0"/>
              </a:spcBef>
              <a:spcAft>
                <a:spcPts val="0"/>
              </a:spcAft>
              <a:buClr>
                <a:srgbClr val="558ED5"/>
              </a:buClr>
              <a:buSzPts val="2000"/>
              <a:buFont typeface="Calibri"/>
              <a:buChar char="▪"/>
            </a:pPr>
            <a:r>
              <a:rPr lang="es-ES" sz="1600" b="1" dirty="0">
                <a:solidFill>
                  <a:srgbClr val="558ED5"/>
                </a:solidFill>
                <a:latin typeface="Calibri"/>
                <a:ea typeface="Calibri"/>
                <a:cs typeface="Calibri"/>
                <a:sym typeface="Calibri"/>
              </a:rPr>
              <a:t> 2 Asociaciones culturales.</a:t>
            </a:r>
            <a:endParaRPr sz="1600" b="1" dirty="0">
              <a:solidFill>
                <a:srgbClr val="558ED5"/>
              </a:solidFill>
              <a:latin typeface="Calibri"/>
              <a:ea typeface="Calibri"/>
              <a:cs typeface="Calibri"/>
              <a:sym typeface="Calibri"/>
            </a:endParaRPr>
          </a:p>
        </p:txBody>
      </p:sp>
      <p:sp>
        <p:nvSpPr>
          <p:cNvPr id="419" name="Google Shape;419;p22"/>
          <p:cNvSpPr/>
          <p:nvPr/>
        </p:nvSpPr>
        <p:spPr>
          <a:xfrm>
            <a:off x="5638680" y="2666880"/>
            <a:ext cx="1980720" cy="88164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s-ES" sz="2600" b="1" i="0" u="none" strike="noStrike" cap="none">
                <a:solidFill>
                  <a:srgbClr val="538CD5"/>
                </a:solidFill>
                <a:latin typeface="Calibri"/>
                <a:ea typeface="Calibri"/>
                <a:cs typeface="Calibri"/>
                <a:sym typeface="Calibri"/>
              </a:rPr>
              <a:t>Bienestar emocional</a:t>
            </a:r>
            <a:endParaRPr sz="2600" b="0" i="0" u="none" strike="noStrike" cap="none">
              <a:solidFill>
                <a:srgbClr val="000000"/>
              </a:solidFill>
              <a:latin typeface="Arial"/>
              <a:ea typeface="Arial"/>
              <a:cs typeface="Arial"/>
              <a:sym typeface="Arial"/>
            </a:endParaRPr>
          </a:p>
        </p:txBody>
      </p:sp>
      <p:grpSp>
        <p:nvGrpSpPr>
          <p:cNvPr id="420" name="Google Shape;420;p22"/>
          <p:cNvGrpSpPr/>
          <p:nvPr/>
        </p:nvGrpSpPr>
        <p:grpSpPr>
          <a:xfrm>
            <a:off x="6781680" y="1600200"/>
            <a:ext cx="1218960" cy="1142640"/>
            <a:chOff x="6781680" y="1600200"/>
            <a:chExt cx="1218960" cy="1142640"/>
          </a:xfrm>
        </p:grpSpPr>
        <p:sp>
          <p:nvSpPr>
            <p:cNvPr id="421" name="Google Shape;421;p22"/>
            <p:cNvSpPr/>
            <p:nvPr/>
          </p:nvSpPr>
          <p:spPr>
            <a:xfrm>
              <a:off x="6781680" y="1600200"/>
              <a:ext cx="1218960" cy="1142640"/>
            </a:xfrm>
            <a:prstGeom prst="ellipse">
              <a:avLst/>
            </a:prstGeom>
            <a:solidFill>
              <a:srgbClr val="3366FF"/>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22"/>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3"/>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28" name="Google Shape;428;p23"/>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29" name="Google Shape;429;p23"/>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600" b="1" i="1" u="none" strike="noStrike" cap="none" dirty="0">
              <a:solidFill>
                <a:srgbClr val="244061"/>
              </a:solidFill>
              <a:latin typeface="Calibri"/>
              <a:ea typeface="Calibri"/>
              <a:cs typeface="Calibri"/>
              <a:sym typeface="Calibri"/>
            </a:endParaRPr>
          </a:p>
        </p:txBody>
      </p:sp>
      <p:sp>
        <p:nvSpPr>
          <p:cNvPr id="430" name="Google Shape;430;p23"/>
          <p:cNvSpPr/>
          <p:nvPr/>
        </p:nvSpPr>
        <p:spPr>
          <a:xfrm>
            <a:off x="572520" y="1837843"/>
            <a:ext cx="4494660" cy="3691865"/>
          </a:xfrm>
          <a:prstGeom prst="rect">
            <a:avLst/>
          </a:prstGeom>
          <a:solidFill>
            <a:schemeClr val="lt1"/>
          </a:solidFill>
          <a:ln>
            <a:noFill/>
          </a:ln>
        </p:spPr>
        <p:txBody>
          <a:bodyPr spcFirstLastPara="1" wrap="square" lIns="90000" tIns="45000" rIns="90000" bIns="45000" anchor="t" anchorCtr="0">
            <a:spAutoFit/>
          </a:bodyPr>
          <a:lstStyle/>
          <a:p>
            <a:pPr marL="93600" marR="0" lvl="0" indent="-68200" algn="l" rtl="0">
              <a:lnSpc>
                <a:spcPct val="100000"/>
              </a:lnSpc>
              <a:spcBef>
                <a:spcPts val="0"/>
              </a:spcBef>
              <a:spcAft>
                <a:spcPts val="0"/>
              </a:spcAft>
              <a:buClr>
                <a:srgbClr val="660066"/>
              </a:buClr>
              <a:buSzPts val="2000"/>
              <a:buFont typeface="Noto Sans Symbols"/>
              <a:buChar char="▪"/>
            </a:pPr>
            <a:r>
              <a:rPr lang="es-ES" sz="1800" b="1" dirty="0">
                <a:solidFill>
                  <a:srgbClr val="660066"/>
                </a:solidFill>
                <a:latin typeface="Calibri"/>
                <a:ea typeface="Calibri"/>
                <a:cs typeface="Calibri"/>
                <a:sym typeface="Calibri"/>
              </a:rPr>
              <a:t> 1 Unidad Conductas Adictivas (Legales - </a:t>
            </a:r>
            <a:r>
              <a:rPr lang="es-ES" sz="1800" b="1" dirty="0" err="1">
                <a:solidFill>
                  <a:srgbClr val="660066"/>
                </a:solidFill>
                <a:latin typeface="Calibri"/>
                <a:ea typeface="Calibri"/>
                <a:cs typeface="Calibri"/>
                <a:sym typeface="Calibri"/>
              </a:rPr>
              <a:t>Alcohología</a:t>
            </a:r>
            <a:r>
              <a:rPr lang="es-ES" sz="1800" b="1" dirty="0">
                <a:solidFill>
                  <a:srgbClr val="660066"/>
                </a:solidFill>
                <a:latin typeface="Calibri"/>
                <a:ea typeface="Calibri"/>
                <a:cs typeface="Calibri"/>
                <a:sym typeface="Calibri"/>
              </a:rPr>
              <a:t>).</a:t>
            </a:r>
          </a:p>
          <a:p>
            <a:pPr marL="93600" marR="0" lvl="0" indent="-68200" algn="l" rtl="0">
              <a:lnSpc>
                <a:spcPct val="100000"/>
              </a:lnSpc>
              <a:spcBef>
                <a:spcPts val="0"/>
              </a:spcBef>
              <a:spcAft>
                <a:spcPts val="0"/>
              </a:spcAft>
              <a:buClr>
                <a:srgbClr val="660066"/>
              </a:buClr>
              <a:buSzPts val="2000"/>
              <a:buFont typeface="Noto Sans Symbols"/>
              <a:buChar char="▪"/>
            </a:pPr>
            <a:endParaRPr sz="1800" b="0" i="0" u="none" strike="noStrike" cap="none" dirty="0">
              <a:solidFill>
                <a:srgbClr val="000000"/>
              </a:solidFill>
              <a:latin typeface="Arial"/>
              <a:ea typeface="Arial"/>
              <a:cs typeface="Arial"/>
              <a:sym typeface="Arial"/>
            </a:endParaRPr>
          </a:p>
          <a:p>
            <a:pPr marL="93600" marR="0" lvl="0" indent="-68200" algn="l" rtl="0">
              <a:lnSpc>
                <a:spcPct val="100000"/>
              </a:lnSpc>
              <a:spcBef>
                <a:spcPts val="0"/>
              </a:spcBef>
              <a:spcAft>
                <a:spcPts val="0"/>
              </a:spcAft>
              <a:buClr>
                <a:srgbClr val="660066"/>
              </a:buClr>
              <a:buSzPts val="2000"/>
              <a:buFont typeface="Noto Sans Symbols"/>
              <a:buChar char="▪"/>
            </a:pPr>
            <a:r>
              <a:rPr lang="es-ES" sz="1800" b="1" dirty="0">
                <a:solidFill>
                  <a:srgbClr val="660066"/>
                </a:solidFill>
                <a:latin typeface="Calibri"/>
                <a:ea typeface="Calibri"/>
                <a:cs typeface="Calibri"/>
                <a:sym typeface="Calibri"/>
              </a:rPr>
              <a:t> </a:t>
            </a:r>
            <a:r>
              <a:rPr lang="es-ES" sz="1800" b="1" dirty="0" err="1">
                <a:solidFill>
                  <a:srgbClr val="660066"/>
                </a:solidFill>
                <a:latin typeface="Calibri"/>
                <a:ea typeface="Calibri"/>
                <a:cs typeface="Calibri"/>
                <a:sym typeface="Calibri"/>
              </a:rPr>
              <a:t>Espai</a:t>
            </a:r>
            <a:r>
              <a:rPr lang="es-ES" sz="1800" b="1" dirty="0">
                <a:solidFill>
                  <a:srgbClr val="660066"/>
                </a:solidFill>
                <a:latin typeface="Calibri"/>
                <a:ea typeface="Calibri"/>
                <a:cs typeface="Calibri"/>
                <a:sym typeface="Calibri"/>
              </a:rPr>
              <a:t> Jove y programa APSI de asesoría psicológica.</a:t>
            </a:r>
          </a:p>
          <a:p>
            <a:pPr marL="93600" marR="0" lvl="0" indent="-68200" algn="l" rtl="0">
              <a:lnSpc>
                <a:spcPct val="100000"/>
              </a:lnSpc>
              <a:spcBef>
                <a:spcPts val="0"/>
              </a:spcBef>
              <a:spcAft>
                <a:spcPts val="0"/>
              </a:spcAft>
              <a:buClr>
                <a:srgbClr val="660066"/>
              </a:buClr>
              <a:buSzPts val="2000"/>
              <a:buFont typeface="Noto Sans Symbols"/>
              <a:buChar char="▪"/>
            </a:pPr>
            <a:endParaRPr sz="1800" b="1" dirty="0">
              <a:solidFill>
                <a:srgbClr val="660066"/>
              </a:solidFill>
              <a:latin typeface="Calibri"/>
              <a:ea typeface="Calibri"/>
              <a:cs typeface="Calibri"/>
              <a:sym typeface="Calibri"/>
            </a:endParaRPr>
          </a:p>
          <a:p>
            <a:pPr marL="93600" marR="0" lvl="0" indent="-68200" algn="l" rtl="0">
              <a:lnSpc>
                <a:spcPct val="100000"/>
              </a:lnSpc>
              <a:spcBef>
                <a:spcPts val="0"/>
              </a:spcBef>
              <a:spcAft>
                <a:spcPts val="0"/>
              </a:spcAft>
              <a:buClr>
                <a:srgbClr val="660066"/>
              </a:buClr>
              <a:buSzPts val="2000"/>
              <a:buFont typeface="Calibri"/>
              <a:buChar char="▪"/>
            </a:pPr>
            <a:r>
              <a:rPr lang="es-ES" sz="1800" b="1" dirty="0">
                <a:solidFill>
                  <a:srgbClr val="660066"/>
                </a:solidFill>
                <a:latin typeface="Calibri"/>
                <a:ea typeface="Calibri"/>
                <a:cs typeface="Calibri"/>
                <a:sym typeface="Calibri"/>
              </a:rPr>
              <a:t> Club Jove.</a:t>
            </a:r>
          </a:p>
          <a:p>
            <a:pPr marL="93600" marR="0" lvl="0" indent="-68200" algn="l" rtl="0">
              <a:lnSpc>
                <a:spcPct val="100000"/>
              </a:lnSpc>
              <a:spcBef>
                <a:spcPts val="0"/>
              </a:spcBef>
              <a:spcAft>
                <a:spcPts val="0"/>
              </a:spcAft>
              <a:buClr>
                <a:srgbClr val="660066"/>
              </a:buClr>
              <a:buSzPts val="2000"/>
              <a:buFont typeface="Calibri"/>
              <a:buChar char="▪"/>
            </a:pPr>
            <a:endParaRPr lang="es-ES" sz="1800" b="1" dirty="0">
              <a:solidFill>
                <a:srgbClr val="660066"/>
              </a:solidFill>
              <a:latin typeface="Calibri"/>
              <a:ea typeface="Calibri"/>
              <a:cs typeface="Calibri"/>
              <a:sym typeface="Calibri"/>
            </a:endParaRPr>
          </a:p>
          <a:p>
            <a:pPr marL="93600" marR="0" lvl="0" indent="-68200" algn="l" rtl="0">
              <a:lnSpc>
                <a:spcPct val="100000"/>
              </a:lnSpc>
              <a:spcBef>
                <a:spcPts val="0"/>
              </a:spcBef>
              <a:spcAft>
                <a:spcPts val="0"/>
              </a:spcAft>
              <a:buClr>
                <a:srgbClr val="660066"/>
              </a:buClr>
              <a:buSzPts val="2000"/>
              <a:buFont typeface="Calibri"/>
              <a:buChar char="▪"/>
            </a:pPr>
            <a:r>
              <a:rPr lang="es-ES" sz="1800" b="1" dirty="0">
                <a:solidFill>
                  <a:srgbClr val="660066"/>
                </a:solidFill>
                <a:latin typeface="Calibri"/>
                <a:ea typeface="Calibri"/>
                <a:cs typeface="Calibri"/>
                <a:sym typeface="Calibri"/>
              </a:rPr>
              <a:t> Grupo de Alcohólicos Rehabilitados (GARA).</a:t>
            </a:r>
          </a:p>
          <a:p>
            <a:pPr marL="25400" marR="0" lvl="0" algn="l" rtl="0">
              <a:lnSpc>
                <a:spcPct val="100000"/>
              </a:lnSpc>
              <a:spcBef>
                <a:spcPts val="0"/>
              </a:spcBef>
              <a:spcAft>
                <a:spcPts val="0"/>
              </a:spcAft>
              <a:buClr>
                <a:srgbClr val="660066"/>
              </a:buClr>
              <a:buSzPts val="2000"/>
            </a:pPr>
            <a:endParaRPr lang="es-ES" sz="1800" b="1" dirty="0">
              <a:solidFill>
                <a:srgbClr val="660066"/>
              </a:solidFill>
              <a:latin typeface="Calibri"/>
              <a:ea typeface="Calibri"/>
              <a:cs typeface="Calibri"/>
              <a:sym typeface="Calibri"/>
            </a:endParaRPr>
          </a:p>
          <a:p>
            <a:pPr marL="93600" marR="0" lvl="0" indent="-68200" algn="just" rtl="0">
              <a:lnSpc>
                <a:spcPct val="100000"/>
              </a:lnSpc>
              <a:spcBef>
                <a:spcPts val="0"/>
              </a:spcBef>
              <a:spcAft>
                <a:spcPts val="0"/>
              </a:spcAft>
              <a:buClr>
                <a:srgbClr val="660066"/>
              </a:buClr>
              <a:buSzPts val="2000"/>
              <a:buFont typeface="Calibri"/>
              <a:buChar char="▪"/>
            </a:pPr>
            <a:r>
              <a:rPr lang="es-ES" sz="1800" b="1" dirty="0">
                <a:solidFill>
                  <a:srgbClr val="660066"/>
                </a:solidFill>
                <a:latin typeface="Calibri"/>
                <a:ea typeface="Calibri"/>
                <a:cs typeface="Calibri"/>
                <a:sym typeface="Calibri"/>
              </a:rPr>
              <a:t>Unidad de Prevención Comunitaria de Conductas Adictivas (UPCCA).</a:t>
            </a:r>
            <a:endParaRPr sz="1800" b="1" dirty="0">
              <a:solidFill>
                <a:srgbClr val="660066"/>
              </a:solidFill>
              <a:latin typeface="Calibri"/>
              <a:ea typeface="Calibri"/>
              <a:cs typeface="Calibri"/>
              <a:sym typeface="Calibri"/>
            </a:endParaRPr>
          </a:p>
        </p:txBody>
      </p:sp>
      <p:sp>
        <p:nvSpPr>
          <p:cNvPr id="431" name="Google Shape;431;p23"/>
          <p:cNvSpPr/>
          <p:nvPr/>
        </p:nvSpPr>
        <p:spPr>
          <a:xfrm>
            <a:off x="5638680" y="2598120"/>
            <a:ext cx="1980720" cy="88164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s-ES" sz="2600" b="1" i="0" u="none" strike="noStrike" cap="none">
                <a:solidFill>
                  <a:srgbClr val="660066"/>
                </a:solidFill>
                <a:latin typeface="Calibri"/>
                <a:ea typeface="Calibri"/>
                <a:cs typeface="Calibri"/>
                <a:sym typeface="Calibri"/>
              </a:rPr>
              <a:t>Prevención alcohol</a:t>
            </a:r>
            <a:endParaRPr sz="2600" b="0" i="0" u="none" strike="noStrike" cap="none">
              <a:solidFill>
                <a:srgbClr val="000000"/>
              </a:solidFill>
              <a:latin typeface="Arial"/>
              <a:ea typeface="Arial"/>
              <a:cs typeface="Arial"/>
              <a:sym typeface="Arial"/>
            </a:endParaRPr>
          </a:p>
        </p:txBody>
      </p:sp>
      <p:grpSp>
        <p:nvGrpSpPr>
          <p:cNvPr id="432" name="Google Shape;432;p23"/>
          <p:cNvGrpSpPr/>
          <p:nvPr/>
        </p:nvGrpSpPr>
        <p:grpSpPr>
          <a:xfrm>
            <a:off x="6781680" y="1600200"/>
            <a:ext cx="1218960" cy="1142640"/>
            <a:chOff x="6781680" y="1600200"/>
            <a:chExt cx="1218960" cy="1142640"/>
          </a:xfrm>
        </p:grpSpPr>
        <p:sp>
          <p:nvSpPr>
            <p:cNvPr id="433" name="Google Shape;433;p23"/>
            <p:cNvSpPr/>
            <p:nvPr/>
          </p:nvSpPr>
          <p:spPr>
            <a:xfrm>
              <a:off x="6781680" y="1600200"/>
              <a:ext cx="1218960" cy="1142640"/>
            </a:xfrm>
            <a:prstGeom prst="ellipse">
              <a:avLst/>
            </a:prstGeom>
            <a:solidFill>
              <a:srgbClr val="660066"/>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3"/>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4"/>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40" name="Google Shape;440;p24"/>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41" name="Google Shape;441;p24"/>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442" name="Google Shape;442;p24"/>
          <p:cNvSpPr/>
          <p:nvPr/>
        </p:nvSpPr>
        <p:spPr>
          <a:xfrm>
            <a:off x="408039" y="2275565"/>
            <a:ext cx="4564500" cy="2306870"/>
          </a:xfrm>
          <a:prstGeom prst="rect">
            <a:avLst/>
          </a:prstGeom>
          <a:solidFill>
            <a:schemeClr val="lt1"/>
          </a:solidFill>
          <a:ln>
            <a:noFill/>
          </a:ln>
        </p:spPr>
        <p:txBody>
          <a:bodyPr spcFirstLastPara="1" wrap="square" lIns="90000" tIns="45000" rIns="90000" bIns="45000" anchor="t" anchorCtr="0">
            <a:spAutoFit/>
          </a:bodyPr>
          <a:lstStyle/>
          <a:p>
            <a:pPr marL="93600" marR="0" lvl="0" indent="-68200" algn="l" rtl="0">
              <a:lnSpc>
                <a:spcPct val="100000"/>
              </a:lnSpc>
              <a:spcBef>
                <a:spcPts val="0"/>
              </a:spcBef>
              <a:spcAft>
                <a:spcPts val="0"/>
              </a:spcAft>
              <a:buClr>
                <a:srgbClr val="953735"/>
              </a:buClr>
              <a:buSzPts val="2000"/>
              <a:buFont typeface="Noto Sans Symbols"/>
              <a:buChar char="▪"/>
            </a:pPr>
            <a:r>
              <a:rPr lang="es-ES" sz="1600" b="1" i="0" u="none" strike="noStrike" cap="none" dirty="0">
                <a:solidFill>
                  <a:srgbClr val="953735"/>
                </a:solidFill>
                <a:latin typeface="Calibri"/>
                <a:ea typeface="Calibri"/>
                <a:cs typeface="Calibri"/>
                <a:sym typeface="Calibri"/>
              </a:rPr>
              <a:t> </a:t>
            </a:r>
            <a:r>
              <a:rPr lang="es-ES" sz="1600" b="1" dirty="0">
                <a:solidFill>
                  <a:srgbClr val="953735"/>
                </a:solidFill>
                <a:latin typeface="Calibri"/>
                <a:ea typeface="Calibri"/>
                <a:cs typeface="Calibri"/>
                <a:sym typeface="Calibri"/>
              </a:rPr>
              <a:t>1 Unidad Conductas Adictivas (Legales - </a:t>
            </a:r>
            <a:r>
              <a:rPr lang="es-ES" sz="1600" b="1" dirty="0" err="1">
                <a:solidFill>
                  <a:srgbClr val="953735"/>
                </a:solidFill>
                <a:latin typeface="Calibri"/>
                <a:ea typeface="Calibri"/>
                <a:cs typeface="Calibri"/>
                <a:sym typeface="Calibri"/>
              </a:rPr>
              <a:t>Alcohología</a:t>
            </a:r>
            <a:r>
              <a:rPr lang="es-ES" sz="1600" b="1" dirty="0">
                <a:solidFill>
                  <a:srgbClr val="953735"/>
                </a:solidFill>
                <a:latin typeface="Calibri"/>
                <a:ea typeface="Calibri"/>
                <a:cs typeface="Calibri"/>
                <a:sym typeface="Calibri"/>
              </a:rPr>
              <a:t>).</a:t>
            </a:r>
          </a:p>
          <a:p>
            <a:pPr marL="25400" marR="0" lvl="0" algn="l" rtl="0">
              <a:lnSpc>
                <a:spcPct val="100000"/>
              </a:lnSpc>
              <a:spcBef>
                <a:spcPts val="0"/>
              </a:spcBef>
              <a:spcAft>
                <a:spcPts val="0"/>
              </a:spcAft>
              <a:buClr>
                <a:srgbClr val="953735"/>
              </a:buClr>
              <a:buSzPts val="2000"/>
            </a:pPr>
            <a:endParaRPr sz="1600" b="1" dirty="0">
              <a:solidFill>
                <a:srgbClr val="953735"/>
              </a:solidFill>
              <a:latin typeface="Calibri"/>
              <a:ea typeface="Calibri"/>
              <a:cs typeface="Calibri"/>
              <a:sym typeface="Calibri"/>
            </a:endParaRPr>
          </a:p>
          <a:p>
            <a:pPr marL="93600" marR="0" lvl="0" indent="-68200" algn="l" rtl="0">
              <a:lnSpc>
                <a:spcPct val="100000"/>
              </a:lnSpc>
              <a:spcBef>
                <a:spcPts val="0"/>
              </a:spcBef>
              <a:spcAft>
                <a:spcPts val="0"/>
              </a:spcAft>
              <a:buClr>
                <a:srgbClr val="953735"/>
              </a:buClr>
              <a:buSzPts val="2000"/>
              <a:buFont typeface="Calibri"/>
              <a:buChar char="▪"/>
            </a:pPr>
            <a:r>
              <a:rPr lang="es-ES" sz="1600" b="1" dirty="0">
                <a:solidFill>
                  <a:srgbClr val="953735"/>
                </a:solidFill>
                <a:latin typeface="Calibri"/>
                <a:ea typeface="Calibri"/>
                <a:cs typeface="Calibri"/>
                <a:sym typeface="Calibri"/>
              </a:rPr>
              <a:t> Fundación AEPA Conductas adictivas.</a:t>
            </a:r>
          </a:p>
          <a:p>
            <a:pPr marL="25400" marR="0" lvl="0" algn="l" rtl="0">
              <a:lnSpc>
                <a:spcPct val="100000"/>
              </a:lnSpc>
              <a:spcBef>
                <a:spcPts val="0"/>
              </a:spcBef>
              <a:spcAft>
                <a:spcPts val="0"/>
              </a:spcAft>
              <a:buClr>
                <a:srgbClr val="953735"/>
              </a:buClr>
              <a:buSzPts val="2000"/>
            </a:pPr>
            <a:endParaRPr lang="es-ES" sz="1600" b="1" dirty="0">
              <a:solidFill>
                <a:srgbClr val="953735"/>
              </a:solidFill>
              <a:latin typeface="Calibri"/>
              <a:ea typeface="Calibri"/>
              <a:cs typeface="Calibri"/>
              <a:sym typeface="Calibri"/>
            </a:endParaRPr>
          </a:p>
          <a:p>
            <a:pPr marL="93600" marR="0" lvl="0" indent="-68200" algn="l" rtl="0">
              <a:lnSpc>
                <a:spcPct val="100000"/>
              </a:lnSpc>
              <a:spcBef>
                <a:spcPts val="0"/>
              </a:spcBef>
              <a:spcAft>
                <a:spcPts val="0"/>
              </a:spcAft>
              <a:buClr>
                <a:srgbClr val="953735"/>
              </a:buClr>
              <a:buSzPts val="2000"/>
              <a:buFont typeface="Calibri"/>
              <a:buChar char="▪"/>
            </a:pPr>
            <a:r>
              <a:rPr lang="es-ES" sz="1600" b="1" dirty="0">
                <a:solidFill>
                  <a:srgbClr val="953735"/>
                </a:solidFill>
                <a:latin typeface="Calibri"/>
                <a:ea typeface="Calibri"/>
                <a:cs typeface="Calibri"/>
                <a:sym typeface="Calibri"/>
              </a:rPr>
              <a:t> </a:t>
            </a:r>
            <a:r>
              <a:rPr lang="es-ES" sz="1600" b="1" dirty="0" err="1">
                <a:solidFill>
                  <a:srgbClr val="953735"/>
                </a:solidFill>
                <a:latin typeface="Calibri"/>
                <a:ea typeface="Calibri"/>
                <a:cs typeface="Calibri"/>
                <a:sym typeface="Calibri"/>
              </a:rPr>
              <a:t>Espai</a:t>
            </a:r>
            <a:r>
              <a:rPr lang="es-ES" sz="1600" b="1" dirty="0">
                <a:solidFill>
                  <a:srgbClr val="953735"/>
                </a:solidFill>
                <a:latin typeface="Calibri"/>
                <a:ea typeface="Calibri"/>
                <a:cs typeface="Calibri"/>
                <a:sym typeface="Calibri"/>
              </a:rPr>
              <a:t> Jove y programa APSI de asesoría psicológica.</a:t>
            </a:r>
          </a:p>
          <a:p>
            <a:pPr marL="25400" marR="0" lvl="0" algn="l" rtl="0">
              <a:lnSpc>
                <a:spcPct val="100000"/>
              </a:lnSpc>
              <a:spcBef>
                <a:spcPts val="0"/>
              </a:spcBef>
              <a:spcAft>
                <a:spcPts val="0"/>
              </a:spcAft>
              <a:buClr>
                <a:srgbClr val="953735"/>
              </a:buClr>
              <a:buSzPts val="2000"/>
            </a:pPr>
            <a:endParaRPr lang="es-ES" sz="1600" b="1" dirty="0">
              <a:solidFill>
                <a:srgbClr val="953735"/>
              </a:solidFill>
              <a:latin typeface="Calibri"/>
              <a:ea typeface="Calibri"/>
              <a:cs typeface="Calibri"/>
              <a:sym typeface="Calibri"/>
            </a:endParaRPr>
          </a:p>
          <a:p>
            <a:pPr marL="93600" marR="0" lvl="0" indent="-68200" algn="l" rtl="0">
              <a:lnSpc>
                <a:spcPct val="100000"/>
              </a:lnSpc>
              <a:spcBef>
                <a:spcPts val="0"/>
              </a:spcBef>
              <a:spcAft>
                <a:spcPts val="0"/>
              </a:spcAft>
              <a:buClr>
                <a:srgbClr val="953735"/>
              </a:buClr>
              <a:buSzPts val="2000"/>
              <a:buFont typeface="Calibri"/>
              <a:buChar char="▪"/>
            </a:pPr>
            <a:r>
              <a:rPr lang="es-ES" sz="1600" b="1" dirty="0">
                <a:solidFill>
                  <a:srgbClr val="953735"/>
                </a:solidFill>
                <a:latin typeface="Calibri"/>
                <a:ea typeface="Calibri"/>
                <a:cs typeface="Calibri"/>
                <a:sym typeface="Calibri"/>
              </a:rPr>
              <a:t> Club Jove.</a:t>
            </a:r>
            <a:endParaRPr sz="1600" b="1" dirty="0">
              <a:solidFill>
                <a:srgbClr val="953735"/>
              </a:solidFill>
              <a:latin typeface="Calibri"/>
              <a:ea typeface="Calibri"/>
              <a:cs typeface="Calibri"/>
              <a:sym typeface="Calibri"/>
            </a:endParaRPr>
          </a:p>
        </p:txBody>
      </p:sp>
      <p:sp>
        <p:nvSpPr>
          <p:cNvPr id="443" name="Google Shape;443;p24"/>
          <p:cNvSpPr/>
          <p:nvPr/>
        </p:nvSpPr>
        <p:spPr>
          <a:xfrm>
            <a:off x="5638680" y="2674080"/>
            <a:ext cx="1980720" cy="88164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s-ES" sz="2600" b="1" i="0" u="none" strike="noStrike" cap="none">
                <a:solidFill>
                  <a:srgbClr val="953734"/>
                </a:solidFill>
                <a:latin typeface="Calibri"/>
                <a:ea typeface="Calibri"/>
                <a:cs typeface="Calibri"/>
                <a:sym typeface="Calibri"/>
              </a:rPr>
              <a:t>Prevención tabaco</a:t>
            </a:r>
            <a:endParaRPr sz="2600" b="0" i="0" u="none" strike="noStrike" cap="none">
              <a:solidFill>
                <a:srgbClr val="000000"/>
              </a:solidFill>
              <a:latin typeface="Arial"/>
              <a:ea typeface="Arial"/>
              <a:cs typeface="Arial"/>
              <a:sym typeface="Arial"/>
            </a:endParaRPr>
          </a:p>
        </p:txBody>
      </p:sp>
      <p:grpSp>
        <p:nvGrpSpPr>
          <p:cNvPr id="444" name="Google Shape;444;p24"/>
          <p:cNvGrpSpPr/>
          <p:nvPr/>
        </p:nvGrpSpPr>
        <p:grpSpPr>
          <a:xfrm>
            <a:off x="6781680" y="1600200"/>
            <a:ext cx="1218960" cy="1142640"/>
            <a:chOff x="6781680" y="1600200"/>
            <a:chExt cx="1218960" cy="1142640"/>
          </a:xfrm>
        </p:grpSpPr>
        <p:sp>
          <p:nvSpPr>
            <p:cNvPr id="445" name="Google Shape;445;p24"/>
            <p:cNvSpPr/>
            <p:nvPr/>
          </p:nvSpPr>
          <p:spPr>
            <a:xfrm>
              <a:off x="6781680" y="1600200"/>
              <a:ext cx="1218960" cy="1142640"/>
            </a:xfrm>
            <a:prstGeom prst="ellipse">
              <a:avLst/>
            </a:prstGeom>
            <a:solidFill>
              <a:srgbClr val="953734"/>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24"/>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5"/>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52" name="Google Shape;452;p25"/>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53" name="Google Shape;453;p25"/>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454" name="Google Shape;454;p25"/>
          <p:cNvSpPr/>
          <p:nvPr/>
        </p:nvSpPr>
        <p:spPr>
          <a:xfrm>
            <a:off x="543600" y="1933111"/>
            <a:ext cx="4209600" cy="3291755"/>
          </a:xfrm>
          <a:prstGeom prst="rect">
            <a:avLst/>
          </a:prstGeom>
          <a:solidFill>
            <a:schemeClr val="lt1"/>
          </a:solidFill>
          <a:ln>
            <a:noFill/>
          </a:ln>
        </p:spPr>
        <p:txBody>
          <a:bodyPr spcFirstLastPara="1" wrap="square" lIns="90000" tIns="45000" rIns="90000" bIns="45000" anchor="t" anchorCtr="0">
            <a:spAutoFit/>
          </a:bodyPr>
          <a:lstStyle/>
          <a:p>
            <a:pPr marL="93600" lvl="0" indent="-68200" algn="l" rtl="0">
              <a:spcBef>
                <a:spcPts val="0"/>
              </a:spcBef>
              <a:spcAft>
                <a:spcPts val="0"/>
              </a:spcAft>
              <a:buClr>
                <a:srgbClr val="E36C09"/>
              </a:buClr>
              <a:buSzPts val="2000"/>
              <a:buFont typeface="Noto Sans Symbols"/>
              <a:buChar char="▪"/>
            </a:pPr>
            <a:r>
              <a:rPr lang="es-ES" sz="1600" b="1" dirty="0">
                <a:solidFill>
                  <a:schemeClr val="accent6">
                    <a:lumMod val="50000"/>
                  </a:schemeClr>
                </a:solidFill>
                <a:latin typeface="Calibri"/>
                <a:ea typeface="Calibri"/>
                <a:cs typeface="Calibri"/>
                <a:sym typeface="Calibri"/>
              </a:rPr>
              <a:t> 5 Centros de mayores.</a:t>
            </a:r>
          </a:p>
          <a:p>
            <a:pPr marL="25400" lvl="0" algn="l" rtl="0">
              <a:spcBef>
                <a:spcPts val="0"/>
              </a:spcBef>
              <a:spcAft>
                <a:spcPts val="0"/>
              </a:spcAft>
              <a:buClr>
                <a:srgbClr val="E36C09"/>
              </a:buClr>
              <a:buSzPts val="2000"/>
            </a:pPr>
            <a:endParaRPr sz="1600" b="1" dirty="0">
              <a:solidFill>
                <a:schemeClr val="accent6">
                  <a:lumMod val="50000"/>
                </a:schemeClr>
              </a:solidFill>
              <a:latin typeface="Calibri"/>
              <a:ea typeface="Calibri"/>
              <a:cs typeface="Calibri"/>
              <a:sym typeface="Calibri"/>
            </a:endParaRPr>
          </a:p>
          <a:p>
            <a:pPr marL="93600" lvl="0" indent="-68200" algn="l" rtl="0">
              <a:spcBef>
                <a:spcPts val="0"/>
              </a:spcBef>
              <a:spcAft>
                <a:spcPts val="0"/>
              </a:spcAft>
              <a:buClr>
                <a:srgbClr val="E36C09"/>
              </a:buClr>
              <a:buSzPts val="2000"/>
              <a:buFont typeface="Calibri"/>
              <a:buChar char="▪"/>
            </a:pPr>
            <a:r>
              <a:rPr lang="es-ES" sz="1600" b="1" dirty="0">
                <a:solidFill>
                  <a:schemeClr val="accent6">
                    <a:lumMod val="50000"/>
                  </a:schemeClr>
                </a:solidFill>
                <a:latin typeface="Calibri"/>
                <a:ea typeface="Calibri"/>
                <a:cs typeface="Calibri"/>
                <a:sym typeface="Calibri"/>
              </a:rPr>
              <a:t> 1 Centro de día y 1 centro de estancia temporal para personas con Alzheimer y otras demencias.</a:t>
            </a:r>
          </a:p>
          <a:p>
            <a:pPr marL="25400" lvl="0" algn="l" rtl="0">
              <a:spcBef>
                <a:spcPts val="0"/>
              </a:spcBef>
              <a:spcAft>
                <a:spcPts val="0"/>
              </a:spcAft>
              <a:buClr>
                <a:srgbClr val="E36C09"/>
              </a:buClr>
              <a:buSzPts val="2000"/>
            </a:pPr>
            <a:endParaRPr sz="1600" b="1" dirty="0">
              <a:solidFill>
                <a:schemeClr val="accent6">
                  <a:lumMod val="50000"/>
                </a:schemeClr>
              </a:solidFill>
              <a:latin typeface="Calibri"/>
              <a:ea typeface="Calibri"/>
              <a:cs typeface="Calibri"/>
              <a:sym typeface="Calibri"/>
            </a:endParaRPr>
          </a:p>
          <a:p>
            <a:pPr marL="93600" lvl="0" indent="-68200" algn="l" rtl="0">
              <a:spcBef>
                <a:spcPts val="0"/>
              </a:spcBef>
              <a:spcAft>
                <a:spcPts val="0"/>
              </a:spcAft>
              <a:buClr>
                <a:srgbClr val="E36C09"/>
              </a:buClr>
              <a:buSzPts val="2000"/>
              <a:buFont typeface="Calibri"/>
              <a:buChar char="▪"/>
            </a:pPr>
            <a:r>
              <a:rPr lang="es-ES" sz="1600" b="1" dirty="0">
                <a:solidFill>
                  <a:schemeClr val="accent6">
                    <a:lumMod val="50000"/>
                  </a:schemeClr>
                </a:solidFill>
                <a:latin typeface="Calibri"/>
                <a:ea typeface="Calibri"/>
                <a:cs typeface="Calibri"/>
                <a:sym typeface="Calibri"/>
              </a:rPr>
              <a:t> 3  Residencias y Centro de Día.</a:t>
            </a:r>
          </a:p>
          <a:p>
            <a:pPr marL="25400" lvl="0" algn="l" rtl="0">
              <a:spcBef>
                <a:spcPts val="0"/>
              </a:spcBef>
              <a:spcAft>
                <a:spcPts val="0"/>
              </a:spcAft>
              <a:buClr>
                <a:srgbClr val="E36C09"/>
              </a:buClr>
              <a:buSzPts val="2000"/>
            </a:pPr>
            <a:endParaRPr sz="1600" b="1" dirty="0">
              <a:solidFill>
                <a:schemeClr val="accent6">
                  <a:lumMod val="50000"/>
                </a:schemeClr>
              </a:solidFill>
              <a:latin typeface="Calibri"/>
              <a:ea typeface="Calibri"/>
              <a:cs typeface="Calibri"/>
              <a:sym typeface="Calibri"/>
            </a:endParaRPr>
          </a:p>
          <a:p>
            <a:pPr marL="93600" lvl="0" indent="-68200" algn="l" rtl="0">
              <a:spcBef>
                <a:spcPts val="0"/>
              </a:spcBef>
              <a:spcAft>
                <a:spcPts val="0"/>
              </a:spcAft>
              <a:buClr>
                <a:srgbClr val="E36C09"/>
              </a:buClr>
              <a:buSzPts val="2000"/>
              <a:buFont typeface="Calibri"/>
              <a:buChar char="▪"/>
            </a:pPr>
            <a:r>
              <a:rPr lang="es-ES" sz="1600" b="1" dirty="0">
                <a:solidFill>
                  <a:schemeClr val="accent6">
                    <a:lumMod val="50000"/>
                  </a:schemeClr>
                </a:solidFill>
                <a:latin typeface="Calibri"/>
                <a:ea typeface="Calibri"/>
                <a:cs typeface="Calibri"/>
                <a:sym typeface="Calibri"/>
              </a:rPr>
              <a:t> 8 parques urbanos, 12 áreas recreativas y 4 áreas de descanso.</a:t>
            </a:r>
          </a:p>
          <a:p>
            <a:pPr marL="25400" lvl="0" algn="l" rtl="0">
              <a:spcBef>
                <a:spcPts val="0"/>
              </a:spcBef>
              <a:spcAft>
                <a:spcPts val="0"/>
              </a:spcAft>
              <a:buClr>
                <a:srgbClr val="E36C09"/>
              </a:buClr>
              <a:buSzPts val="2000"/>
            </a:pPr>
            <a:endParaRPr sz="1600" b="1" dirty="0">
              <a:solidFill>
                <a:schemeClr val="accent6">
                  <a:lumMod val="50000"/>
                </a:schemeClr>
              </a:solidFill>
              <a:latin typeface="Calibri"/>
              <a:ea typeface="Calibri"/>
              <a:cs typeface="Calibri"/>
              <a:sym typeface="Calibri"/>
            </a:endParaRPr>
          </a:p>
          <a:p>
            <a:pPr marL="93600" lvl="0" indent="-68200" algn="l" rtl="0">
              <a:spcBef>
                <a:spcPts val="0"/>
              </a:spcBef>
              <a:spcAft>
                <a:spcPts val="0"/>
              </a:spcAft>
              <a:buClr>
                <a:srgbClr val="E36C09"/>
              </a:buClr>
              <a:buSzPts val="2000"/>
              <a:buFont typeface="Calibri"/>
              <a:buChar char="▪"/>
            </a:pPr>
            <a:r>
              <a:rPr lang="es-ES" sz="1600" b="1" dirty="0">
                <a:solidFill>
                  <a:schemeClr val="accent6">
                    <a:lumMod val="50000"/>
                  </a:schemeClr>
                </a:solidFill>
                <a:latin typeface="Calibri"/>
                <a:ea typeface="Calibri"/>
                <a:cs typeface="Calibri"/>
                <a:sym typeface="Calibri"/>
              </a:rPr>
              <a:t> 15 rutas de senderistas y otros puntos de interés en el medio.</a:t>
            </a:r>
            <a:endParaRPr sz="1600" b="1" dirty="0">
              <a:solidFill>
                <a:schemeClr val="accent6">
                  <a:lumMod val="50000"/>
                </a:schemeClr>
              </a:solidFill>
              <a:latin typeface="Calibri"/>
              <a:ea typeface="Calibri"/>
              <a:cs typeface="Calibri"/>
              <a:sym typeface="Calibri"/>
            </a:endParaRPr>
          </a:p>
        </p:txBody>
      </p:sp>
      <p:sp>
        <p:nvSpPr>
          <p:cNvPr id="455" name="Google Shape;455;p25"/>
          <p:cNvSpPr/>
          <p:nvPr/>
        </p:nvSpPr>
        <p:spPr>
          <a:xfrm>
            <a:off x="5677020" y="2742480"/>
            <a:ext cx="1980720" cy="521766"/>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dirty="0">
                <a:solidFill>
                  <a:schemeClr val="accent6">
                    <a:lumMod val="50000"/>
                  </a:schemeClr>
                </a:solidFill>
                <a:latin typeface="Calibri"/>
                <a:ea typeface="Calibri"/>
                <a:cs typeface="Calibri"/>
                <a:sym typeface="Calibri"/>
              </a:rPr>
              <a:t>Fragilidad</a:t>
            </a:r>
            <a:endParaRPr sz="2800" b="0" i="0" u="none" strike="noStrike" cap="none" dirty="0">
              <a:solidFill>
                <a:schemeClr val="accent6">
                  <a:lumMod val="50000"/>
                </a:schemeClr>
              </a:solidFill>
              <a:latin typeface="Arial"/>
              <a:ea typeface="Arial"/>
              <a:cs typeface="Arial"/>
              <a:sym typeface="Arial"/>
            </a:endParaRPr>
          </a:p>
        </p:txBody>
      </p:sp>
      <p:grpSp>
        <p:nvGrpSpPr>
          <p:cNvPr id="456" name="Google Shape;456;p25"/>
          <p:cNvGrpSpPr/>
          <p:nvPr/>
        </p:nvGrpSpPr>
        <p:grpSpPr>
          <a:xfrm>
            <a:off x="6781680" y="1600200"/>
            <a:ext cx="1218960" cy="1142640"/>
            <a:chOff x="6781680" y="1600200"/>
            <a:chExt cx="1218960" cy="1142640"/>
          </a:xfrm>
        </p:grpSpPr>
        <p:sp>
          <p:nvSpPr>
            <p:cNvPr id="457" name="Google Shape;457;p25"/>
            <p:cNvSpPr/>
            <p:nvPr/>
          </p:nvSpPr>
          <p:spPr>
            <a:xfrm>
              <a:off x="6781680" y="1600200"/>
              <a:ext cx="1218960" cy="1142640"/>
            </a:xfrm>
            <a:prstGeom prst="ellipse">
              <a:avLst/>
            </a:prstGeom>
            <a:solidFill>
              <a:srgbClr val="E36C09"/>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p25"/>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6"/>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64" name="Google Shape;464;p26"/>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65" name="Google Shape;465;p26"/>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93600" marR="0" lvl="0" indent="-93600" algn="l" rtl="0">
              <a:lnSpc>
                <a:spcPct val="100000"/>
              </a:lnSpc>
              <a:spcBef>
                <a:spcPts val="0"/>
              </a:spcBef>
              <a:spcAft>
                <a:spcPts val="0"/>
              </a:spcAft>
              <a:buClr>
                <a:srgbClr val="000000"/>
              </a:buClr>
              <a:buSzPts val="1800"/>
              <a:buFont typeface="Arial"/>
              <a:buNone/>
            </a:pPr>
            <a:endParaRPr sz="1800" b="1" i="1" u="none" strike="noStrike" cap="none">
              <a:solidFill>
                <a:srgbClr val="244061"/>
              </a:solidFill>
              <a:latin typeface="Calibri"/>
              <a:ea typeface="Calibri"/>
              <a:cs typeface="Calibri"/>
              <a:sym typeface="Calibri"/>
            </a:endParaRPr>
          </a:p>
        </p:txBody>
      </p:sp>
      <p:sp>
        <p:nvSpPr>
          <p:cNvPr id="466" name="Google Shape;466;p26"/>
          <p:cNvSpPr/>
          <p:nvPr/>
        </p:nvSpPr>
        <p:spPr>
          <a:xfrm>
            <a:off x="901080" y="2504644"/>
            <a:ext cx="3580920" cy="1568206"/>
          </a:xfrm>
          <a:prstGeom prst="rect">
            <a:avLst/>
          </a:prstGeom>
          <a:solidFill>
            <a:schemeClr val="lt1"/>
          </a:solidFill>
          <a:ln>
            <a:noFill/>
          </a:ln>
        </p:spPr>
        <p:txBody>
          <a:bodyPr spcFirstLastPara="1" wrap="square" lIns="90000" tIns="45000" rIns="90000" bIns="45000" anchor="t" anchorCtr="0">
            <a:spAutoFit/>
          </a:bodyPr>
          <a:lstStyle/>
          <a:p>
            <a:pPr marL="93600" marR="0" lvl="0" indent="-93600" algn="l" rtl="0">
              <a:lnSpc>
                <a:spcPct val="100000"/>
              </a:lnSpc>
              <a:spcBef>
                <a:spcPts val="0"/>
              </a:spcBef>
              <a:spcAft>
                <a:spcPts val="0"/>
              </a:spcAft>
              <a:buClr>
                <a:srgbClr val="FFC000"/>
              </a:buClr>
              <a:buSzPts val="2400"/>
              <a:buFont typeface="Noto Sans Symbols"/>
              <a:buChar char="▪"/>
            </a:pPr>
            <a:r>
              <a:rPr lang="es-ES" sz="1600" b="1" i="0" u="none" strike="noStrike" cap="none" dirty="0">
                <a:solidFill>
                  <a:srgbClr val="FFC000"/>
                </a:solidFill>
                <a:latin typeface="Calibri"/>
                <a:ea typeface="Calibri"/>
                <a:cs typeface="Calibri"/>
                <a:sym typeface="Calibri"/>
              </a:rPr>
              <a:t> </a:t>
            </a:r>
            <a:r>
              <a:rPr lang="es-ES" sz="1600" b="1" dirty="0">
                <a:solidFill>
                  <a:srgbClr val="FFC000"/>
                </a:solidFill>
                <a:latin typeface="Calibri"/>
                <a:ea typeface="Calibri"/>
                <a:cs typeface="Calibri"/>
                <a:sym typeface="Calibri"/>
              </a:rPr>
              <a:t>10 Asociaciones Vecinales.</a:t>
            </a:r>
          </a:p>
          <a:p>
            <a:pPr marL="93600" marR="0" lvl="0" indent="-93600" algn="l" rtl="0">
              <a:lnSpc>
                <a:spcPct val="100000"/>
              </a:lnSpc>
              <a:spcBef>
                <a:spcPts val="0"/>
              </a:spcBef>
              <a:spcAft>
                <a:spcPts val="0"/>
              </a:spcAft>
              <a:buClr>
                <a:srgbClr val="FFC000"/>
              </a:buClr>
              <a:buSzPts val="2400"/>
              <a:buFont typeface="Noto Sans Symbols"/>
              <a:buChar char="▪"/>
            </a:pPr>
            <a:endParaRPr sz="1600" b="0" i="0" u="none" strike="noStrike" cap="none" dirty="0">
              <a:solidFill>
                <a:srgbClr val="000000"/>
              </a:solidFill>
              <a:latin typeface="Arial"/>
              <a:ea typeface="Arial"/>
              <a:cs typeface="Arial"/>
              <a:sym typeface="Arial"/>
            </a:endParaRPr>
          </a:p>
          <a:p>
            <a:pPr marL="93600" marR="0" lvl="0" indent="-93600" algn="l" rtl="0">
              <a:lnSpc>
                <a:spcPct val="100000"/>
              </a:lnSpc>
              <a:spcBef>
                <a:spcPts val="0"/>
              </a:spcBef>
              <a:spcAft>
                <a:spcPts val="0"/>
              </a:spcAft>
              <a:buClr>
                <a:srgbClr val="FFC000"/>
              </a:buClr>
              <a:buSzPts val="2400"/>
              <a:buFont typeface="Noto Sans Symbols"/>
              <a:buChar char="▪"/>
            </a:pPr>
            <a:r>
              <a:rPr lang="es-ES" sz="1600" b="1" i="0" u="none" strike="noStrike" cap="none" dirty="0">
                <a:solidFill>
                  <a:srgbClr val="FFC000"/>
                </a:solidFill>
                <a:latin typeface="Calibri"/>
                <a:ea typeface="Calibri"/>
                <a:cs typeface="Calibri"/>
                <a:sym typeface="Calibri"/>
              </a:rPr>
              <a:t> 4 Áreas de Huertos Soc</a:t>
            </a:r>
            <a:r>
              <a:rPr lang="es-ES" sz="1600" b="1" dirty="0">
                <a:solidFill>
                  <a:srgbClr val="FFC000"/>
                </a:solidFill>
                <a:latin typeface="Calibri"/>
                <a:ea typeface="Calibri"/>
                <a:cs typeface="Calibri"/>
                <a:sym typeface="Calibri"/>
              </a:rPr>
              <a:t>iales </a:t>
            </a:r>
            <a:r>
              <a:rPr lang="es-ES" sz="1600" b="1" i="0" u="none" strike="noStrike" cap="none" dirty="0">
                <a:solidFill>
                  <a:srgbClr val="FFC000"/>
                </a:solidFill>
                <a:latin typeface="Calibri"/>
                <a:ea typeface="Calibri"/>
                <a:cs typeface="Calibri"/>
                <a:sym typeface="Calibri"/>
              </a:rPr>
              <a:t>activos /60 huertos. </a:t>
            </a:r>
          </a:p>
          <a:p>
            <a:pPr marL="93600" marR="0" lvl="0" indent="-93600" algn="l" rtl="0">
              <a:lnSpc>
                <a:spcPct val="100000"/>
              </a:lnSpc>
              <a:spcBef>
                <a:spcPts val="0"/>
              </a:spcBef>
              <a:spcAft>
                <a:spcPts val="0"/>
              </a:spcAft>
              <a:buClr>
                <a:srgbClr val="FFC000"/>
              </a:buClr>
              <a:buSzPts val="2400"/>
              <a:buFont typeface="Noto Sans Symbols"/>
              <a:buChar char="▪"/>
            </a:pPr>
            <a:endParaRPr sz="1600" b="0" i="0" u="none" strike="noStrike" cap="none" dirty="0">
              <a:solidFill>
                <a:srgbClr val="000000"/>
              </a:solidFill>
              <a:latin typeface="Arial"/>
              <a:ea typeface="Arial"/>
              <a:cs typeface="Arial"/>
              <a:sym typeface="Arial"/>
            </a:endParaRPr>
          </a:p>
          <a:p>
            <a:pPr marL="93600" marR="0" lvl="0" indent="-93600" algn="l" rtl="0">
              <a:lnSpc>
                <a:spcPct val="100000"/>
              </a:lnSpc>
              <a:spcBef>
                <a:spcPts val="0"/>
              </a:spcBef>
              <a:spcAft>
                <a:spcPts val="0"/>
              </a:spcAft>
              <a:buClr>
                <a:srgbClr val="FFC000"/>
              </a:buClr>
              <a:buSzPts val="2400"/>
              <a:buFont typeface="Noto Sans Symbols"/>
              <a:buChar char="▪"/>
            </a:pPr>
            <a:r>
              <a:rPr lang="es-ES" sz="1600" b="1" dirty="0" err="1">
                <a:solidFill>
                  <a:srgbClr val="FFC000"/>
                </a:solidFill>
                <a:latin typeface="Calibri"/>
                <a:ea typeface="Calibri"/>
                <a:cs typeface="Calibri"/>
                <a:sym typeface="Calibri"/>
              </a:rPr>
              <a:t>Xarxa</a:t>
            </a:r>
            <a:r>
              <a:rPr lang="es-ES" sz="1600" b="1" dirty="0">
                <a:solidFill>
                  <a:srgbClr val="FFC000"/>
                </a:solidFill>
                <a:latin typeface="Calibri"/>
                <a:ea typeface="Calibri"/>
                <a:cs typeface="Calibri"/>
                <a:sym typeface="Calibri"/>
              </a:rPr>
              <a:t> Agroecológica Alcoi.</a:t>
            </a:r>
            <a:endParaRPr sz="1600" b="0" i="0" u="none" strike="noStrike" cap="none" dirty="0">
              <a:solidFill>
                <a:srgbClr val="000000"/>
              </a:solidFill>
              <a:latin typeface="Arial"/>
              <a:ea typeface="Arial"/>
              <a:cs typeface="Arial"/>
              <a:sym typeface="Arial"/>
            </a:endParaRPr>
          </a:p>
        </p:txBody>
      </p:sp>
      <p:sp>
        <p:nvSpPr>
          <p:cNvPr id="467" name="Google Shape;467;p26"/>
          <p:cNvSpPr/>
          <p:nvPr/>
        </p:nvSpPr>
        <p:spPr>
          <a:xfrm>
            <a:off x="5638680" y="2750400"/>
            <a:ext cx="1980720" cy="8211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FFC000"/>
                </a:solidFill>
                <a:latin typeface="Calibri"/>
                <a:ea typeface="Calibri"/>
                <a:cs typeface="Calibri"/>
                <a:sym typeface="Calibri"/>
              </a:rPr>
              <a:t>Alimentación</a:t>
            </a:r>
            <a:r>
              <a:rPr lang="es-ES" sz="2400" b="1" i="0" u="none" strike="noStrike" cap="none">
                <a:solidFill>
                  <a:srgbClr val="FECC66"/>
                </a:solidFill>
                <a:latin typeface="Calibri"/>
                <a:ea typeface="Calibri"/>
                <a:cs typeface="Calibri"/>
                <a:sym typeface="Calibri"/>
              </a:rPr>
              <a:t> saludable</a:t>
            </a:r>
            <a:endParaRPr sz="2400" b="0" i="0" u="none" strike="noStrike" cap="none">
              <a:solidFill>
                <a:srgbClr val="000000"/>
              </a:solidFill>
              <a:latin typeface="Arial"/>
              <a:ea typeface="Arial"/>
              <a:cs typeface="Arial"/>
              <a:sym typeface="Arial"/>
            </a:endParaRPr>
          </a:p>
        </p:txBody>
      </p:sp>
      <p:grpSp>
        <p:nvGrpSpPr>
          <p:cNvPr id="468" name="Google Shape;468;p26"/>
          <p:cNvGrpSpPr/>
          <p:nvPr/>
        </p:nvGrpSpPr>
        <p:grpSpPr>
          <a:xfrm>
            <a:off x="6781680" y="1600200"/>
            <a:ext cx="1218960" cy="1142640"/>
            <a:chOff x="6781680" y="1600200"/>
            <a:chExt cx="1218960" cy="1142640"/>
          </a:xfrm>
        </p:grpSpPr>
        <p:sp>
          <p:nvSpPr>
            <p:cNvPr id="469" name="Google Shape;469;p26"/>
            <p:cNvSpPr/>
            <p:nvPr/>
          </p:nvSpPr>
          <p:spPr>
            <a:xfrm>
              <a:off x="6781680" y="1600200"/>
              <a:ext cx="1218960" cy="1142640"/>
            </a:xfrm>
            <a:prstGeom prst="ellipse">
              <a:avLst/>
            </a:prstGeom>
            <a:solidFill>
              <a:srgbClr val="FECC66"/>
            </a:solidFill>
            <a:ln w="9525" cap="flat" cmpd="sng">
              <a:solidFill>
                <a:srgbClr val="4A7EBB"/>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26"/>
            <p:cNvSpPr/>
            <p:nvPr/>
          </p:nvSpPr>
          <p:spPr>
            <a:xfrm>
              <a:off x="6934320" y="1752480"/>
              <a:ext cx="885600" cy="837720"/>
            </a:xfrm>
            <a:prstGeom prst="ellipse">
              <a:avLst/>
            </a:prstGeom>
            <a:blipFill rotWithShape="1">
              <a:blip r:embed="rId4">
                <a:alphaModFix/>
              </a:blip>
              <a:stretch>
                <a:fillRect/>
              </a:stretch>
            </a:blipFill>
            <a:ln w="25400" cap="flat" cmpd="sng">
              <a:solidFill>
                <a:srgbClr val="FFFFFF"/>
              </a:solidFill>
              <a:prstDash val="solid"/>
              <a:round/>
              <a:headEnd type="none" w="sm" len="sm"/>
              <a:tailEnd type="none" w="sm" len="sm"/>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27"/>
          <p:cNvPicPr preferRelativeResize="0"/>
          <p:nvPr/>
        </p:nvPicPr>
        <p:blipFill rotWithShape="1">
          <a:blip r:embed="rId3">
            <a:alphaModFix/>
          </a:blip>
          <a:srcRect l="81405" t="8386" r="5988" b="85526"/>
          <a:stretch/>
        </p:blipFill>
        <p:spPr>
          <a:xfrm>
            <a:off x="6804360" y="1520640"/>
            <a:ext cx="2276280" cy="539640"/>
          </a:xfrm>
          <a:prstGeom prst="rect">
            <a:avLst/>
          </a:prstGeom>
          <a:noFill/>
          <a:ln>
            <a:noFill/>
          </a:ln>
        </p:spPr>
      </p:pic>
      <p:pic>
        <p:nvPicPr>
          <p:cNvPr id="476" name="Google Shape;476;p27"/>
          <p:cNvPicPr preferRelativeResize="0"/>
          <p:nvPr/>
        </p:nvPicPr>
        <p:blipFill rotWithShape="1">
          <a:blip r:embed="rId3">
            <a:alphaModFix/>
          </a:blip>
          <a:srcRect l="46904" t="8205" r="36645" b="85706"/>
          <a:stretch/>
        </p:blipFill>
        <p:spPr>
          <a:xfrm>
            <a:off x="2628360" y="1413000"/>
            <a:ext cx="3959640" cy="719640"/>
          </a:xfrm>
          <a:prstGeom prst="rect">
            <a:avLst/>
          </a:prstGeom>
          <a:noFill/>
          <a:ln>
            <a:noFill/>
          </a:ln>
        </p:spPr>
      </p:pic>
      <p:pic>
        <p:nvPicPr>
          <p:cNvPr id="477" name="Google Shape;477;p27"/>
          <p:cNvPicPr preferRelativeResize="0"/>
          <p:nvPr/>
        </p:nvPicPr>
        <p:blipFill rotWithShape="1">
          <a:blip r:embed="rId4">
            <a:alphaModFix/>
          </a:blip>
          <a:srcRect/>
          <a:stretch/>
        </p:blipFill>
        <p:spPr>
          <a:xfrm>
            <a:off x="296640" y="1556640"/>
            <a:ext cx="1559160" cy="503640"/>
          </a:xfrm>
          <a:prstGeom prst="rect">
            <a:avLst/>
          </a:prstGeom>
          <a:noFill/>
          <a:ln>
            <a:noFill/>
          </a:ln>
        </p:spPr>
      </p:pic>
      <p:pic>
        <p:nvPicPr>
          <p:cNvPr id="478" name="Google Shape;478;p27"/>
          <p:cNvPicPr preferRelativeResize="0"/>
          <p:nvPr/>
        </p:nvPicPr>
        <p:blipFill rotWithShape="1">
          <a:blip r:embed="rId5">
            <a:alphaModFix/>
          </a:blip>
          <a:srcRect l="2667" t="9514" r="5322" b="6232"/>
          <a:stretch/>
        </p:blipFill>
        <p:spPr>
          <a:xfrm>
            <a:off x="296640" y="2531160"/>
            <a:ext cx="8493480" cy="3815640"/>
          </a:xfrm>
          <a:prstGeom prst="rect">
            <a:avLst/>
          </a:prstGeom>
          <a:noFill/>
          <a:ln>
            <a:noFill/>
          </a:ln>
        </p:spPr>
      </p:pic>
      <p:sp>
        <p:nvSpPr>
          <p:cNvPr id="479" name="Google Shape;479;p27"/>
          <p:cNvSpPr/>
          <p:nvPr/>
        </p:nvSpPr>
        <p:spPr>
          <a:xfrm>
            <a:off x="3441600" y="2179800"/>
            <a:ext cx="2736000" cy="3031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https://localizasalud.mscbs.es/</a:t>
            </a:r>
            <a:endParaRPr sz="1400" b="0" i="0" u="none" strike="noStrike" cap="none">
              <a:solidFill>
                <a:srgbClr val="000000"/>
              </a:solidFill>
              <a:latin typeface="Arial"/>
              <a:ea typeface="Arial"/>
              <a:cs typeface="Arial"/>
              <a:sym typeface="Arial"/>
            </a:endParaRPr>
          </a:p>
        </p:txBody>
      </p:sp>
      <p:sp>
        <p:nvSpPr>
          <p:cNvPr id="480" name="Google Shape;480;p27"/>
          <p:cNvSpPr/>
          <p:nvPr/>
        </p:nvSpPr>
        <p:spPr>
          <a:xfrm>
            <a:off x="251640" y="2625120"/>
            <a:ext cx="2232000" cy="608760"/>
          </a:xfrm>
          <a:prstGeom prst="rect">
            <a:avLst/>
          </a:prstGeom>
          <a:noFill/>
          <a:ln w="28575"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27"/>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482" name="Google Shape;482;p27"/>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28"/>
          <p:cNvPicPr preferRelativeResize="0"/>
          <p:nvPr/>
        </p:nvPicPr>
        <p:blipFill rotWithShape="1">
          <a:blip r:embed="rId3">
            <a:alphaModFix/>
          </a:blip>
          <a:srcRect l="2480" t="8792" r="6602" b="12032"/>
          <a:stretch/>
        </p:blipFill>
        <p:spPr>
          <a:xfrm>
            <a:off x="145080" y="2557080"/>
            <a:ext cx="8855640" cy="3783600"/>
          </a:xfrm>
          <a:prstGeom prst="rect">
            <a:avLst/>
          </a:prstGeom>
          <a:noFill/>
          <a:ln>
            <a:noFill/>
          </a:ln>
        </p:spPr>
      </p:pic>
      <p:pic>
        <p:nvPicPr>
          <p:cNvPr id="489" name="Google Shape;489;p28"/>
          <p:cNvPicPr preferRelativeResize="0"/>
          <p:nvPr/>
        </p:nvPicPr>
        <p:blipFill rotWithShape="1">
          <a:blip r:embed="rId4">
            <a:alphaModFix/>
          </a:blip>
          <a:srcRect l="81405" t="8386" r="5988" b="85526"/>
          <a:stretch/>
        </p:blipFill>
        <p:spPr>
          <a:xfrm>
            <a:off x="6804360" y="1520640"/>
            <a:ext cx="2276280" cy="539640"/>
          </a:xfrm>
          <a:prstGeom prst="rect">
            <a:avLst/>
          </a:prstGeom>
          <a:noFill/>
          <a:ln>
            <a:noFill/>
          </a:ln>
        </p:spPr>
      </p:pic>
      <p:pic>
        <p:nvPicPr>
          <p:cNvPr id="490" name="Google Shape;490;p28"/>
          <p:cNvPicPr preferRelativeResize="0"/>
          <p:nvPr/>
        </p:nvPicPr>
        <p:blipFill rotWithShape="1">
          <a:blip r:embed="rId4">
            <a:alphaModFix/>
          </a:blip>
          <a:srcRect l="46904" t="8205" r="36645" b="85706"/>
          <a:stretch/>
        </p:blipFill>
        <p:spPr>
          <a:xfrm>
            <a:off x="2628360" y="1413000"/>
            <a:ext cx="3959640" cy="719640"/>
          </a:xfrm>
          <a:prstGeom prst="rect">
            <a:avLst/>
          </a:prstGeom>
          <a:noFill/>
          <a:ln>
            <a:noFill/>
          </a:ln>
        </p:spPr>
      </p:pic>
      <p:pic>
        <p:nvPicPr>
          <p:cNvPr id="491" name="Google Shape;491;p28"/>
          <p:cNvPicPr preferRelativeResize="0"/>
          <p:nvPr/>
        </p:nvPicPr>
        <p:blipFill rotWithShape="1">
          <a:blip r:embed="rId5">
            <a:alphaModFix/>
          </a:blip>
          <a:srcRect/>
          <a:stretch/>
        </p:blipFill>
        <p:spPr>
          <a:xfrm>
            <a:off x="296640" y="1556640"/>
            <a:ext cx="1559160" cy="503640"/>
          </a:xfrm>
          <a:prstGeom prst="rect">
            <a:avLst/>
          </a:prstGeom>
          <a:noFill/>
          <a:ln>
            <a:noFill/>
          </a:ln>
        </p:spPr>
      </p:pic>
      <p:sp>
        <p:nvSpPr>
          <p:cNvPr id="492" name="Google Shape;492;p28"/>
          <p:cNvSpPr/>
          <p:nvPr/>
        </p:nvSpPr>
        <p:spPr>
          <a:xfrm>
            <a:off x="3441600" y="2179800"/>
            <a:ext cx="2736000" cy="3031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https://localizasalud.mscbs.es/</a:t>
            </a:r>
            <a:endParaRPr sz="1400" b="0" i="0" u="none" strike="noStrike" cap="none">
              <a:solidFill>
                <a:srgbClr val="000000"/>
              </a:solidFill>
              <a:latin typeface="Arial"/>
              <a:ea typeface="Arial"/>
              <a:cs typeface="Arial"/>
              <a:sym typeface="Arial"/>
            </a:endParaRPr>
          </a:p>
        </p:txBody>
      </p:sp>
      <p:sp>
        <p:nvSpPr>
          <p:cNvPr id="493" name="Google Shape;493;p28"/>
          <p:cNvSpPr/>
          <p:nvPr/>
        </p:nvSpPr>
        <p:spPr>
          <a:xfrm rot="10800000" flipH="1">
            <a:off x="1189440" y="4880880"/>
            <a:ext cx="502200" cy="371520"/>
          </a:xfrm>
          <a:prstGeom prst="ellipse">
            <a:avLst/>
          </a:prstGeom>
          <a:noFill/>
          <a:ln w="25400"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p28"/>
          <p:cNvSpPr/>
          <p:nvPr/>
        </p:nvSpPr>
        <p:spPr>
          <a:xfrm>
            <a:off x="146160" y="2876400"/>
            <a:ext cx="2160000" cy="287640"/>
          </a:xfrm>
          <a:prstGeom prst="rect">
            <a:avLst/>
          </a:prstGeom>
          <a:noFill/>
          <a:ln w="28575"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28"/>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496" name="Google Shape;496;p28"/>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29"/>
          <p:cNvPicPr preferRelativeResize="0"/>
          <p:nvPr/>
        </p:nvPicPr>
        <p:blipFill rotWithShape="1">
          <a:blip r:embed="rId3">
            <a:alphaModFix/>
          </a:blip>
          <a:srcRect l="2480" t="8792" r="6602" b="12032"/>
          <a:stretch/>
        </p:blipFill>
        <p:spPr>
          <a:xfrm>
            <a:off x="145080" y="2557080"/>
            <a:ext cx="8855640" cy="3783600"/>
          </a:xfrm>
          <a:prstGeom prst="rect">
            <a:avLst/>
          </a:prstGeom>
          <a:noFill/>
          <a:ln>
            <a:noFill/>
          </a:ln>
        </p:spPr>
      </p:pic>
      <p:pic>
        <p:nvPicPr>
          <p:cNvPr id="503" name="Google Shape;503;p29"/>
          <p:cNvPicPr preferRelativeResize="0"/>
          <p:nvPr/>
        </p:nvPicPr>
        <p:blipFill rotWithShape="1">
          <a:blip r:embed="rId4">
            <a:alphaModFix/>
          </a:blip>
          <a:srcRect l="81405" t="8386" r="5988" b="85526"/>
          <a:stretch/>
        </p:blipFill>
        <p:spPr>
          <a:xfrm>
            <a:off x="6804360" y="1520640"/>
            <a:ext cx="2276280" cy="539640"/>
          </a:xfrm>
          <a:prstGeom prst="rect">
            <a:avLst/>
          </a:prstGeom>
          <a:noFill/>
          <a:ln>
            <a:noFill/>
          </a:ln>
        </p:spPr>
      </p:pic>
      <p:pic>
        <p:nvPicPr>
          <p:cNvPr id="504" name="Google Shape;504;p29"/>
          <p:cNvPicPr preferRelativeResize="0"/>
          <p:nvPr/>
        </p:nvPicPr>
        <p:blipFill rotWithShape="1">
          <a:blip r:embed="rId4">
            <a:alphaModFix/>
          </a:blip>
          <a:srcRect l="46904" t="8205" r="36645" b="85706"/>
          <a:stretch/>
        </p:blipFill>
        <p:spPr>
          <a:xfrm>
            <a:off x="2628360" y="1413000"/>
            <a:ext cx="3959640" cy="719640"/>
          </a:xfrm>
          <a:prstGeom prst="rect">
            <a:avLst/>
          </a:prstGeom>
          <a:noFill/>
          <a:ln>
            <a:noFill/>
          </a:ln>
        </p:spPr>
      </p:pic>
      <p:pic>
        <p:nvPicPr>
          <p:cNvPr id="505" name="Google Shape;505;p29"/>
          <p:cNvPicPr preferRelativeResize="0"/>
          <p:nvPr/>
        </p:nvPicPr>
        <p:blipFill rotWithShape="1">
          <a:blip r:embed="rId5">
            <a:alphaModFix/>
          </a:blip>
          <a:srcRect/>
          <a:stretch/>
        </p:blipFill>
        <p:spPr>
          <a:xfrm>
            <a:off x="296640" y="1556640"/>
            <a:ext cx="1559160" cy="503640"/>
          </a:xfrm>
          <a:prstGeom prst="rect">
            <a:avLst/>
          </a:prstGeom>
          <a:noFill/>
          <a:ln>
            <a:noFill/>
          </a:ln>
        </p:spPr>
      </p:pic>
      <p:sp>
        <p:nvSpPr>
          <p:cNvPr id="506" name="Google Shape;506;p29"/>
          <p:cNvSpPr/>
          <p:nvPr/>
        </p:nvSpPr>
        <p:spPr>
          <a:xfrm>
            <a:off x="3441600" y="2179800"/>
            <a:ext cx="2736000" cy="3031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https://localizasalud.mscbs.es/</a:t>
            </a:r>
            <a:endParaRPr sz="1400" b="0" i="0" u="none" strike="noStrike" cap="none">
              <a:solidFill>
                <a:srgbClr val="000000"/>
              </a:solidFill>
              <a:latin typeface="Arial"/>
              <a:ea typeface="Arial"/>
              <a:cs typeface="Arial"/>
              <a:sym typeface="Arial"/>
            </a:endParaRPr>
          </a:p>
        </p:txBody>
      </p:sp>
      <p:sp>
        <p:nvSpPr>
          <p:cNvPr id="507" name="Google Shape;507;p29"/>
          <p:cNvSpPr/>
          <p:nvPr/>
        </p:nvSpPr>
        <p:spPr>
          <a:xfrm rot="10800000" flipH="1">
            <a:off x="1658160" y="4880880"/>
            <a:ext cx="612720" cy="371520"/>
          </a:xfrm>
          <a:prstGeom prst="ellipse">
            <a:avLst/>
          </a:prstGeom>
          <a:noFill/>
          <a:ln w="25400"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p29"/>
          <p:cNvSpPr/>
          <p:nvPr/>
        </p:nvSpPr>
        <p:spPr>
          <a:xfrm>
            <a:off x="146160" y="2876400"/>
            <a:ext cx="2160000" cy="287640"/>
          </a:xfrm>
          <a:prstGeom prst="rect">
            <a:avLst/>
          </a:prstGeom>
          <a:noFill/>
          <a:ln w="28575"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9" name="Google Shape;509;p29"/>
          <p:cNvPicPr preferRelativeResize="0"/>
          <p:nvPr/>
        </p:nvPicPr>
        <p:blipFill rotWithShape="1">
          <a:blip r:embed="rId7">
            <a:alphaModFix/>
          </a:blip>
          <a:srcRect l="2366" t="13992" r="3220" b="5432"/>
          <a:stretch/>
        </p:blipFill>
        <p:spPr>
          <a:xfrm>
            <a:off x="2411640" y="2889720"/>
            <a:ext cx="6551640" cy="3457080"/>
          </a:xfrm>
          <a:prstGeom prst="rect">
            <a:avLst/>
          </a:prstGeom>
          <a:noFill/>
          <a:ln>
            <a:noFill/>
          </a:ln>
          <a:effectLst>
            <a:outerShdw blurRad="190440" algn="tl" rotWithShape="0">
              <a:srgbClr val="000000">
                <a:alpha val="68627"/>
              </a:srgbClr>
            </a:outerShdw>
          </a:effectLst>
        </p:spPr>
      </p:pic>
      <p:sp>
        <p:nvSpPr>
          <p:cNvPr id="510" name="Google Shape;510;p29"/>
          <p:cNvSpPr/>
          <p:nvPr/>
        </p:nvSpPr>
        <p:spPr>
          <a:xfrm rot="10800000" flipH="1">
            <a:off x="8651520" y="3667680"/>
            <a:ext cx="323640" cy="287640"/>
          </a:xfrm>
          <a:prstGeom prst="ellipse">
            <a:avLst/>
          </a:prstGeom>
          <a:noFill/>
          <a:ln w="25400" cap="flat" cmpd="sng">
            <a:solidFill>
              <a:srgbClr val="C00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29"/>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r>
              <a:rPr lang="es-ES" sz="2800" b="1" i="0" u="none" strike="noStrike" cap="none">
                <a:solidFill>
                  <a:srgbClr val="FF0000"/>
                </a:solidFill>
                <a:latin typeface="Calibri"/>
                <a:ea typeface="Calibri"/>
                <a:cs typeface="Calibri"/>
                <a:sym typeface="Calibri"/>
              </a:rPr>
              <a:t> </a:t>
            </a: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
        <p:nvSpPr>
          <p:cNvPr id="512" name="Google Shape;512;p29"/>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p:nvPr/>
        </p:nvSpPr>
        <p:spPr>
          <a:xfrm>
            <a:off x="8531640" y="5648400"/>
            <a:ext cx="54864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rgbClr val="FFFFFF"/>
                </a:solidFill>
                <a:latin typeface="Arial"/>
                <a:ea typeface="Arial"/>
                <a:cs typeface="Arial"/>
                <a:sym typeface="Arial"/>
              </a:rPr>
              <a:t>3</a:t>
            </a:fld>
            <a:endParaRPr sz="1800" b="0" i="0" u="none" strike="noStrike" cap="none">
              <a:solidFill>
                <a:srgbClr val="000000"/>
              </a:solidFill>
              <a:latin typeface="Arial"/>
              <a:ea typeface="Arial"/>
              <a:cs typeface="Arial"/>
              <a:sym typeface="Arial"/>
            </a:endParaRPr>
          </a:p>
        </p:txBody>
      </p:sp>
      <p:pic>
        <p:nvPicPr>
          <p:cNvPr id="84" name="Google Shape;84;p4"/>
          <p:cNvPicPr preferRelativeResize="0"/>
          <p:nvPr/>
        </p:nvPicPr>
        <p:blipFill rotWithShape="1">
          <a:blip r:embed="rId3">
            <a:alphaModFix/>
          </a:blip>
          <a:srcRect l="32861" t="19720" r="36373" b="35473"/>
          <a:stretch/>
        </p:blipFill>
        <p:spPr>
          <a:xfrm>
            <a:off x="1143000" y="1219320"/>
            <a:ext cx="6541200" cy="4674600"/>
          </a:xfrm>
          <a:prstGeom prst="rect">
            <a:avLst/>
          </a:prstGeom>
          <a:noFill/>
          <a:ln>
            <a:noFill/>
          </a:ln>
        </p:spPr>
      </p:pic>
      <p:sp>
        <p:nvSpPr>
          <p:cNvPr id="85" name="Google Shape;85;p4"/>
          <p:cNvSpPr/>
          <p:nvPr/>
        </p:nvSpPr>
        <p:spPr>
          <a:xfrm>
            <a:off x="4800600" y="5943600"/>
            <a:ext cx="3024000" cy="2494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s-ES" sz="1050" b="0" i="0" u="none" strike="noStrike" cap="none">
                <a:solidFill>
                  <a:schemeClr val="dk1"/>
                </a:solidFill>
                <a:latin typeface="Calibri"/>
                <a:ea typeface="Calibri"/>
                <a:cs typeface="Calibri"/>
                <a:sym typeface="Calibri"/>
              </a:rPr>
              <a:t>Fuente: INE (Proyección de la población de España)</a:t>
            </a:r>
            <a:endParaRPr sz="1050" b="0" i="0" u="none" strike="noStrike" cap="none">
              <a:solidFill>
                <a:srgbClr val="000000"/>
              </a:solidFill>
              <a:latin typeface="Arial"/>
              <a:ea typeface="Arial"/>
              <a:cs typeface="Arial"/>
              <a:sym typeface="Arial"/>
            </a:endParaRPr>
          </a:p>
        </p:txBody>
      </p:sp>
      <p:sp>
        <p:nvSpPr>
          <p:cNvPr id="86" name="Google Shape;86;p4"/>
          <p:cNvSpPr/>
          <p:nvPr/>
        </p:nvSpPr>
        <p:spPr>
          <a:xfrm>
            <a:off x="1295280" y="1221840"/>
            <a:ext cx="6624360" cy="394200"/>
          </a:xfrm>
          <a:prstGeom prst="rect">
            <a:avLst/>
          </a:prstGeom>
          <a:solidFill>
            <a:schemeClr val="lt1"/>
          </a:solidFill>
          <a:ln>
            <a:noFill/>
          </a:ln>
        </p:spPr>
        <p:txBody>
          <a:bodyPr spcFirstLastPara="1" wrap="square" lIns="90000" tIns="45000" rIns="90000" bIns="450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Calibri"/>
                <a:ea typeface="Calibri"/>
                <a:cs typeface="Calibri"/>
                <a:sym typeface="Calibri"/>
              </a:rPr>
              <a:t>Pirámides poblacionales de España. Proyecciones 2018-2033</a:t>
            </a:r>
            <a:endParaRPr sz="2000" b="0" i="0" u="none" strike="noStrike" cap="none">
              <a:solidFill>
                <a:srgbClr val="000000"/>
              </a:solidFill>
              <a:latin typeface="Arial"/>
              <a:ea typeface="Arial"/>
              <a:cs typeface="Arial"/>
              <a:sym typeface="Arial"/>
            </a:endParaRPr>
          </a:p>
        </p:txBody>
      </p:sp>
      <p:sp>
        <p:nvSpPr>
          <p:cNvPr id="87" name="Google Shape;87;p4"/>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
        <p:nvSpPr>
          <p:cNvPr id="88" name="Google Shape;88;p4"/>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¿por qué es necesaria?</a:t>
            </a:r>
            <a:endParaRPr sz="2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989"/>
    </mc:Choice>
    <mc:Fallback xmlns="">
      <p:transition spd="slow" advTm="698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30"/>
          <p:cNvPicPr preferRelativeResize="0"/>
          <p:nvPr/>
        </p:nvPicPr>
        <p:blipFill rotWithShape="1">
          <a:blip r:embed="rId3">
            <a:alphaModFix/>
          </a:blip>
          <a:srcRect l="2667" t="8153" r="5322" b="13719"/>
          <a:stretch/>
        </p:blipFill>
        <p:spPr>
          <a:xfrm>
            <a:off x="10440" y="2575080"/>
            <a:ext cx="9107640" cy="3794040"/>
          </a:xfrm>
          <a:prstGeom prst="rect">
            <a:avLst/>
          </a:prstGeom>
          <a:noFill/>
          <a:ln>
            <a:noFill/>
          </a:ln>
        </p:spPr>
      </p:pic>
      <p:pic>
        <p:nvPicPr>
          <p:cNvPr id="519" name="Google Shape;519;p30"/>
          <p:cNvPicPr preferRelativeResize="0"/>
          <p:nvPr/>
        </p:nvPicPr>
        <p:blipFill rotWithShape="1">
          <a:blip r:embed="rId4">
            <a:alphaModFix/>
          </a:blip>
          <a:srcRect l="81405" t="8386" r="5988" b="85526"/>
          <a:stretch/>
        </p:blipFill>
        <p:spPr>
          <a:xfrm>
            <a:off x="6804360" y="1520640"/>
            <a:ext cx="2276280" cy="539640"/>
          </a:xfrm>
          <a:prstGeom prst="rect">
            <a:avLst/>
          </a:prstGeom>
          <a:noFill/>
          <a:ln>
            <a:noFill/>
          </a:ln>
        </p:spPr>
      </p:pic>
      <p:pic>
        <p:nvPicPr>
          <p:cNvPr id="520" name="Google Shape;520;p30"/>
          <p:cNvPicPr preferRelativeResize="0"/>
          <p:nvPr/>
        </p:nvPicPr>
        <p:blipFill rotWithShape="1">
          <a:blip r:embed="rId4">
            <a:alphaModFix/>
          </a:blip>
          <a:srcRect l="46904" t="8205" r="36645" b="85706"/>
          <a:stretch/>
        </p:blipFill>
        <p:spPr>
          <a:xfrm>
            <a:off x="2628360" y="1413000"/>
            <a:ext cx="3959640" cy="719640"/>
          </a:xfrm>
          <a:prstGeom prst="rect">
            <a:avLst/>
          </a:prstGeom>
          <a:noFill/>
          <a:ln>
            <a:noFill/>
          </a:ln>
        </p:spPr>
      </p:pic>
      <p:pic>
        <p:nvPicPr>
          <p:cNvPr id="521" name="Google Shape;521;p30"/>
          <p:cNvPicPr preferRelativeResize="0"/>
          <p:nvPr/>
        </p:nvPicPr>
        <p:blipFill rotWithShape="1">
          <a:blip r:embed="rId5">
            <a:alphaModFix/>
          </a:blip>
          <a:srcRect/>
          <a:stretch/>
        </p:blipFill>
        <p:spPr>
          <a:xfrm>
            <a:off x="296640" y="1556640"/>
            <a:ext cx="1559160" cy="503640"/>
          </a:xfrm>
          <a:prstGeom prst="rect">
            <a:avLst/>
          </a:prstGeom>
          <a:noFill/>
          <a:ln>
            <a:noFill/>
          </a:ln>
        </p:spPr>
      </p:pic>
      <p:sp>
        <p:nvSpPr>
          <p:cNvPr id="522" name="Google Shape;522;p30"/>
          <p:cNvSpPr/>
          <p:nvPr/>
        </p:nvSpPr>
        <p:spPr>
          <a:xfrm>
            <a:off x="3441600" y="2179800"/>
            <a:ext cx="2736000" cy="3031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https://localizasalud.mscbs.es/</a:t>
            </a:r>
            <a:endParaRPr sz="1400" b="0" i="0" u="none" strike="noStrike" cap="none">
              <a:solidFill>
                <a:srgbClr val="000000"/>
              </a:solidFill>
              <a:latin typeface="Arial"/>
              <a:ea typeface="Arial"/>
              <a:cs typeface="Arial"/>
              <a:sym typeface="Arial"/>
            </a:endParaRPr>
          </a:p>
        </p:txBody>
      </p:sp>
      <p:sp>
        <p:nvSpPr>
          <p:cNvPr id="523" name="Google Shape;523;p30"/>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Mapa de recursos comunitarios para la salud </a:t>
            </a:r>
            <a:endParaRPr sz="2800" b="0" i="0" u="none" strike="noStrike" cap="none">
              <a:solidFill>
                <a:srgbClr val="000000"/>
              </a:solidFill>
              <a:latin typeface="Arial"/>
              <a:ea typeface="Arial"/>
              <a:cs typeface="Arial"/>
              <a:sym typeface="Arial"/>
            </a:endParaRPr>
          </a:p>
        </p:txBody>
      </p:sp>
      <p:sp>
        <p:nvSpPr>
          <p:cNvPr id="524" name="Google Shape;524;p30"/>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FF0000"/>
                </a:solidFill>
                <a:latin typeface="Calibri"/>
                <a:ea typeface="Calibri"/>
                <a:cs typeface="Calibri"/>
                <a:sym typeface="Calibri"/>
              </a:rPr>
              <a:t>Alcoi </a:t>
            </a: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31"/>
          <p:cNvPicPr preferRelativeResize="0"/>
          <p:nvPr/>
        </p:nvPicPr>
        <p:blipFill rotWithShape="1">
          <a:blip r:embed="rId3">
            <a:alphaModFix/>
          </a:blip>
          <a:srcRect/>
          <a:stretch/>
        </p:blipFill>
        <p:spPr>
          <a:xfrm>
            <a:off x="201960" y="1600200"/>
            <a:ext cx="5079240" cy="4106880"/>
          </a:xfrm>
          <a:prstGeom prst="rect">
            <a:avLst/>
          </a:prstGeom>
          <a:noFill/>
          <a:ln>
            <a:noFill/>
          </a:ln>
        </p:spPr>
      </p:pic>
      <p:pic>
        <p:nvPicPr>
          <p:cNvPr id="531" name="Google Shape;531;p31"/>
          <p:cNvPicPr preferRelativeResize="0"/>
          <p:nvPr/>
        </p:nvPicPr>
        <p:blipFill rotWithShape="1">
          <a:blip r:embed="rId4">
            <a:alphaModFix/>
          </a:blip>
          <a:srcRect/>
          <a:stretch/>
        </p:blipFill>
        <p:spPr>
          <a:xfrm>
            <a:off x="827640" y="5977440"/>
            <a:ext cx="4463640" cy="331560"/>
          </a:xfrm>
          <a:prstGeom prst="rect">
            <a:avLst/>
          </a:prstGeom>
          <a:noFill/>
          <a:ln>
            <a:noFill/>
          </a:ln>
        </p:spPr>
      </p:pic>
      <p:pic>
        <p:nvPicPr>
          <p:cNvPr id="532" name="Google Shape;532;p31"/>
          <p:cNvPicPr preferRelativeResize="0"/>
          <p:nvPr/>
        </p:nvPicPr>
        <p:blipFill rotWithShape="1">
          <a:blip r:embed="rId5">
            <a:alphaModFix/>
          </a:blip>
          <a:srcRect t="3013"/>
          <a:stretch/>
        </p:blipFill>
        <p:spPr>
          <a:xfrm>
            <a:off x="5638680" y="1600200"/>
            <a:ext cx="3168720" cy="4266720"/>
          </a:xfrm>
          <a:prstGeom prst="rect">
            <a:avLst/>
          </a:prstGeom>
          <a:noFill/>
          <a:ln>
            <a:noFill/>
          </a:ln>
        </p:spPr>
      </p:pic>
      <p:pic>
        <p:nvPicPr>
          <p:cNvPr id="533" name="Google Shape;533;p31" descr="55_2938"/>
          <p:cNvPicPr preferRelativeResize="0"/>
          <p:nvPr/>
        </p:nvPicPr>
        <p:blipFill rotWithShape="1">
          <a:blip r:embed="rId6">
            <a:alphaModFix/>
          </a:blip>
          <a:srcRect/>
          <a:stretch/>
        </p:blipFill>
        <p:spPr>
          <a:xfrm>
            <a:off x="5562720" y="3669480"/>
            <a:ext cx="3276360" cy="2232360"/>
          </a:xfrm>
          <a:prstGeom prst="rect">
            <a:avLst/>
          </a:prstGeom>
          <a:noFill/>
          <a:ln>
            <a:noFill/>
          </a:ln>
        </p:spPr>
      </p:pic>
      <p:sp>
        <p:nvSpPr>
          <p:cNvPr id="534" name="Google Shape;534;p31"/>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a:t>
            </a:r>
            <a:r>
              <a:rPr lang="es-ES" sz="2800" b="1" i="0" u="none" strike="noStrike" cap="none">
                <a:solidFill>
                  <a:srgbClr val="FF0000"/>
                </a:solidFill>
                <a:latin typeface="Calibri"/>
                <a:ea typeface="Calibri"/>
                <a:cs typeface="Calibri"/>
                <a:sym typeface="Calibri"/>
              </a:rPr>
              <a:t> </a:t>
            </a:r>
            <a:r>
              <a:rPr lang="es-ES" sz="2800" b="1" i="0" u="none" strike="noStrike" cap="none">
                <a:solidFill>
                  <a:schemeClr val="lt1"/>
                </a:solidFill>
                <a:latin typeface="Calibri"/>
                <a:ea typeface="Calibri"/>
                <a:cs typeface="Calibri"/>
                <a:sym typeface="Calibri"/>
              </a:rPr>
              <a:t>se adhiere a la Estrategia</a:t>
            </a:r>
            <a:endParaRPr sz="2800" b="0" i="0" u="none" strike="noStrike" cap="none">
              <a:solidFill>
                <a:srgbClr val="000000"/>
              </a:solidFill>
              <a:latin typeface="Arial"/>
              <a:ea typeface="Arial"/>
              <a:cs typeface="Arial"/>
              <a:sym typeface="Arial"/>
            </a:endParaRPr>
          </a:p>
        </p:txBody>
      </p:sp>
      <p:sp>
        <p:nvSpPr>
          <p:cNvPr id="535" name="Google Shape;535;p31"/>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Equidad en salud.</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Salud para toda la ciudadanía</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2"/>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542" name="Google Shape;542;p32"/>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Equidad en salud.</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Salud para toda la ciudadanía</a:t>
            </a:r>
            <a:endParaRPr sz="2800" b="0" i="0" u="none" strike="noStrike" cap="none">
              <a:solidFill>
                <a:srgbClr val="000000"/>
              </a:solidFill>
              <a:latin typeface="Arial"/>
              <a:ea typeface="Arial"/>
              <a:cs typeface="Arial"/>
              <a:sym typeface="Arial"/>
            </a:endParaRPr>
          </a:p>
        </p:txBody>
      </p:sp>
      <p:sp>
        <p:nvSpPr>
          <p:cNvPr id="543" name="Google Shape;543;p32"/>
          <p:cNvSpPr/>
          <p:nvPr/>
        </p:nvSpPr>
        <p:spPr>
          <a:xfrm>
            <a:off x="32760" y="1266840"/>
            <a:ext cx="9124560" cy="5011560"/>
          </a:xfrm>
          <a:prstGeom prst="round2DiagRect">
            <a:avLst>
              <a:gd name="adj1" fmla="val 16667"/>
              <a:gd name="adj2" fmla="val 0"/>
            </a:avLst>
          </a:prstGeom>
          <a:blipFill rotWithShape="1">
            <a:blip r:embed="rId3">
              <a:alphaModFix/>
            </a:blip>
            <a:stretch>
              <a:fillRect/>
            </a:stretch>
          </a:blip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aphicFrame>
        <p:nvGraphicFramePr>
          <p:cNvPr id="549" name="Google Shape;549;p33"/>
          <p:cNvGraphicFramePr/>
          <p:nvPr>
            <p:extLst>
              <p:ext uri="{D42A27DB-BD31-4B8C-83A1-F6EECF244321}">
                <p14:modId xmlns:p14="http://schemas.microsoft.com/office/powerpoint/2010/main" val="4151595644"/>
              </p:ext>
            </p:extLst>
          </p:nvPr>
        </p:nvGraphicFramePr>
        <p:xfrm>
          <a:off x="-1" y="1248696"/>
          <a:ext cx="9144002" cy="5161935"/>
        </p:xfrm>
        <a:graphic>
          <a:graphicData uri="http://schemas.openxmlformats.org/drawingml/2006/table">
            <a:tbl>
              <a:tblPr>
                <a:noFill/>
                <a:tableStyleId>{B0D09E93-9DDA-4259-A968-8919FE6D1DBF}</a:tableStyleId>
              </a:tblPr>
              <a:tblGrid>
                <a:gridCol w="2097746">
                  <a:extLst>
                    <a:ext uri="{9D8B030D-6E8A-4147-A177-3AD203B41FA5}">
                      <a16:colId xmlns:a16="http://schemas.microsoft.com/office/drawing/2014/main" val="20000"/>
                    </a:ext>
                  </a:extLst>
                </a:gridCol>
                <a:gridCol w="5610482">
                  <a:extLst>
                    <a:ext uri="{9D8B030D-6E8A-4147-A177-3AD203B41FA5}">
                      <a16:colId xmlns:a16="http://schemas.microsoft.com/office/drawing/2014/main" val="20001"/>
                    </a:ext>
                  </a:extLst>
                </a:gridCol>
                <a:gridCol w="1435774">
                  <a:extLst>
                    <a:ext uri="{9D8B030D-6E8A-4147-A177-3AD203B41FA5}">
                      <a16:colId xmlns:a16="http://schemas.microsoft.com/office/drawing/2014/main" val="20002"/>
                    </a:ext>
                  </a:extLst>
                </a:gridCol>
              </a:tblGrid>
              <a:tr h="915086">
                <a:tc>
                  <a:txBody>
                    <a:bodyPr/>
                    <a:lstStyle/>
                    <a:p>
                      <a:pPr marL="0" marR="0" lvl="0" indent="0" algn="ctr" rtl="0">
                        <a:lnSpc>
                          <a:spcPct val="115000"/>
                        </a:lnSpc>
                        <a:spcBef>
                          <a:spcPts val="0"/>
                        </a:spcBef>
                        <a:spcAft>
                          <a:spcPts val="0"/>
                        </a:spcAft>
                        <a:buClr>
                          <a:srgbClr val="000000"/>
                        </a:buClr>
                        <a:buSzPts val="1800"/>
                        <a:buFont typeface="Arial"/>
                        <a:buNone/>
                      </a:pPr>
                      <a:r>
                        <a:rPr lang="es-ES" sz="1600" b="1" u="none" strike="noStrike" cap="none" dirty="0">
                          <a:solidFill>
                            <a:schemeClr val="lt1"/>
                          </a:solidFill>
                          <a:latin typeface="Calibri"/>
                          <a:ea typeface="Calibri"/>
                          <a:cs typeface="Calibri"/>
                          <a:sym typeface="Calibri"/>
                        </a:rPr>
                        <a:t> </a:t>
                      </a:r>
                      <a:endParaRPr sz="1600" b="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s-ES" sz="1600" b="1" u="none" strike="noStrike" cap="none" dirty="0">
                          <a:solidFill>
                            <a:schemeClr val="lt1"/>
                          </a:solidFill>
                          <a:latin typeface="Calibri"/>
                          <a:ea typeface="Calibri"/>
                          <a:cs typeface="Calibri"/>
                          <a:sym typeface="Calibri"/>
                        </a:rPr>
                        <a:t>Acciones clave</a:t>
                      </a:r>
                      <a:endParaRPr sz="1600" b="0" u="none" strike="noStrike" cap="none" dirty="0">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endParaRPr sz="16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ES" sz="1800" b="1" u="none" strike="noStrike" cap="none" dirty="0">
                          <a:solidFill>
                            <a:schemeClr val="lt1"/>
                          </a:solidFill>
                          <a:latin typeface="Calibri"/>
                          <a:ea typeface="Calibri"/>
                          <a:cs typeface="Calibri"/>
                          <a:sym typeface="Calibri"/>
                        </a:rPr>
                        <a:t>Actividades</a:t>
                      </a:r>
                      <a:endParaRPr sz="18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ES" sz="1800" b="1" u="none" strike="noStrike" cap="none" dirty="0">
                          <a:solidFill>
                            <a:schemeClr val="lt1"/>
                          </a:solidFill>
                          <a:latin typeface="Calibri"/>
                          <a:ea typeface="Calibri"/>
                          <a:cs typeface="Calibri"/>
                          <a:sym typeface="Calibri"/>
                        </a:rPr>
                        <a:t>Fecha</a:t>
                      </a:r>
                      <a:endParaRPr sz="18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2256">
                <a:tc rowSpan="3">
                  <a:txBody>
                    <a:bodyPr/>
                    <a:lstStyle/>
                    <a:p>
                      <a:pPr marL="0" marR="0" lvl="0" indent="0" algn="l" rtl="0">
                        <a:lnSpc>
                          <a:spcPct val="115000"/>
                        </a:lnSpc>
                        <a:spcBef>
                          <a:spcPts val="0"/>
                        </a:spcBef>
                        <a:spcAft>
                          <a:spcPts val="0"/>
                        </a:spcAft>
                        <a:buClr>
                          <a:srgbClr val="000000"/>
                        </a:buClr>
                        <a:buSzPts val="1800"/>
                        <a:buFont typeface="Arial"/>
                        <a:buNone/>
                      </a:pPr>
                      <a:r>
                        <a:rPr lang="es-ES" sz="1600" b="1" u="none" strike="noStrike" cap="none" dirty="0">
                          <a:solidFill>
                            <a:schemeClr val="lt1"/>
                          </a:solidFill>
                          <a:latin typeface="Calibri"/>
                          <a:ea typeface="Calibri"/>
                          <a:cs typeface="Calibri"/>
                          <a:sym typeface="Calibri"/>
                        </a:rPr>
                        <a:t>1. Adhesión a la EPSP</a:t>
                      </a:r>
                      <a:endParaRPr sz="16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Acuerdo del Pleno de la Adhesión</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Junio 2025</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322256">
                <a:tc vMerge="1">
                  <a:txBody>
                    <a:bodyPr/>
                    <a:lstStyle/>
                    <a:p>
                      <a:endParaRPr lang="es-E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Nombramiento del/a coordinador/a</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J</a:t>
                      </a:r>
                      <a:r>
                        <a:rPr lang="es-ES" sz="1300" dirty="0">
                          <a:solidFill>
                            <a:schemeClr val="dk1"/>
                          </a:solidFill>
                          <a:latin typeface="Calibri"/>
                          <a:ea typeface="Calibri"/>
                          <a:cs typeface="Calibri"/>
                          <a:sym typeface="Calibri"/>
                        </a:rPr>
                        <a:t>unio 2025</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322256">
                <a:tc vMerge="1">
                  <a:txBody>
                    <a:bodyPr/>
                    <a:lstStyle/>
                    <a:p>
                      <a:endParaRPr lang="es-E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Presentación y difusión a la población</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a:solidFill>
                            <a:schemeClr val="dk1"/>
                          </a:solidFill>
                          <a:latin typeface="Calibri"/>
                          <a:ea typeface="Calibri"/>
                          <a:cs typeface="Calibri"/>
                          <a:sym typeface="Calibri"/>
                        </a:rPr>
                        <a:t> Julio 2025</a:t>
                      </a:r>
                      <a:endParaRPr sz="1300" b="0" u="none" strike="noStrike" cap="none">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322256">
                <a:tc rowSpan="2">
                  <a:txBody>
                    <a:bodyPr/>
                    <a:lstStyle/>
                    <a:p>
                      <a:pPr marL="0" marR="0" lvl="0" indent="0" algn="l" rtl="0">
                        <a:lnSpc>
                          <a:spcPct val="115000"/>
                        </a:lnSpc>
                        <a:spcBef>
                          <a:spcPts val="0"/>
                        </a:spcBef>
                        <a:spcAft>
                          <a:spcPts val="0"/>
                        </a:spcAft>
                        <a:buClr>
                          <a:srgbClr val="000000"/>
                        </a:buClr>
                        <a:buSzPts val="1800"/>
                        <a:buFont typeface="Arial"/>
                        <a:buNone/>
                      </a:pPr>
                      <a:r>
                        <a:rPr lang="es-ES" sz="1600" b="1" u="none" strike="noStrike" cap="none">
                          <a:solidFill>
                            <a:schemeClr val="lt1"/>
                          </a:solidFill>
                          <a:latin typeface="Calibri"/>
                          <a:ea typeface="Calibri"/>
                          <a:cs typeface="Calibri"/>
                          <a:sym typeface="Calibri"/>
                        </a:rPr>
                        <a:t>2. Mesa Intersectorial </a:t>
                      </a:r>
                      <a:endParaRPr sz="1600" b="0" u="none" strike="noStrike" cap="none">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Constitución de la mesa de coordinación intersectorial </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 Julio 2025</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541637">
                <a:tc vMerge="1">
                  <a:txBody>
                    <a:bodyPr/>
                    <a:lstStyle/>
                    <a:p>
                      <a:endParaRPr lang="es-E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Dinamización de la participación ciudadana </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 Septiembre 2025</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5"/>
                  </a:ext>
                </a:extLst>
              </a:tr>
              <a:tr h="769689">
                <a:tc rowSpan="2">
                  <a:txBody>
                    <a:bodyPr/>
                    <a:lstStyle/>
                    <a:p>
                      <a:pPr marL="0" marR="0" lvl="0" indent="0" algn="l" rtl="0">
                        <a:lnSpc>
                          <a:spcPct val="115000"/>
                        </a:lnSpc>
                        <a:spcBef>
                          <a:spcPts val="0"/>
                        </a:spcBef>
                        <a:spcAft>
                          <a:spcPts val="0"/>
                        </a:spcAft>
                        <a:buClr>
                          <a:srgbClr val="000000"/>
                        </a:buClr>
                        <a:buSzPts val="1800"/>
                        <a:buFont typeface="Arial"/>
                        <a:buNone/>
                      </a:pPr>
                      <a:r>
                        <a:rPr lang="es-ES" sz="1600" b="1" u="none" strike="noStrike" cap="none">
                          <a:solidFill>
                            <a:schemeClr val="lt1"/>
                          </a:solidFill>
                          <a:latin typeface="Calibri"/>
                          <a:ea typeface="Calibri"/>
                          <a:cs typeface="Calibri"/>
                          <a:sym typeface="Calibri"/>
                        </a:rPr>
                        <a:t>3. Mapa de recursos comunitarios</a:t>
                      </a:r>
                      <a:endParaRPr sz="1600" b="0" u="none" strike="noStrike" cap="none">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Identificación y recogida de la información de los recursos comunitarios</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  D</a:t>
                      </a:r>
                      <a:r>
                        <a:rPr lang="es-ES" sz="1300" dirty="0">
                          <a:solidFill>
                            <a:schemeClr val="dk1"/>
                          </a:solidFill>
                          <a:latin typeface="Calibri"/>
                          <a:ea typeface="Calibri"/>
                          <a:cs typeface="Calibri"/>
                          <a:sym typeface="Calibri"/>
                        </a:rPr>
                        <a:t>iciembre 2025 </a:t>
                      </a:r>
                    </a:p>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Marzo 2026</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6"/>
                  </a:ext>
                </a:extLst>
              </a:tr>
              <a:tr h="541637">
                <a:tc vMerge="1">
                  <a:txBody>
                    <a:bodyPr/>
                    <a:lstStyle/>
                    <a:p>
                      <a:endParaRPr lang="es-E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Difusión del mapa de recursos comunitarios</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I – II Trimestre</a:t>
                      </a:r>
                    </a:p>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2026</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7"/>
                  </a:ext>
                </a:extLst>
              </a:tr>
              <a:tr h="552431">
                <a:tc rowSpan="2">
                  <a:txBody>
                    <a:bodyPr/>
                    <a:lstStyle/>
                    <a:p>
                      <a:pPr marL="0" marR="0" lvl="0" indent="0" algn="l" rtl="0">
                        <a:lnSpc>
                          <a:spcPct val="115000"/>
                        </a:lnSpc>
                        <a:spcBef>
                          <a:spcPts val="0"/>
                        </a:spcBef>
                        <a:spcAft>
                          <a:spcPts val="0"/>
                        </a:spcAft>
                        <a:buClr>
                          <a:srgbClr val="000000"/>
                        </a:buClr>
                        <a:buSzPts val="1800"/>
                        <a:buFont typeface="Arial"/>
                        <a:buNone/>
                      </a:pPr>
                      <a:r>
                        <a:rPr lang="es-ES" sz="1600" b="1" u="none" strike="noStrike" cap="none" dirty="0">
                          <a:solidFill>
                            <a:schemeClr val="lt1"/>
                          </a:solidFill>
                          <a:latin typeface="Calibri"/>
                          <a:ea typeface="Calibri"/>
                          <a:cs typeface="Calibri"/>
                          <a:sym typeface="Calibri"/>
                        </a:rPr>
                        <a:t>4. Seguimiento y monitorización</a:t>
                      </a:r>
                      <a:endParaRPr sz="16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Actualización anual de la información de los recursos comunitarios y hoja de seguimiento</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III </a:t>
                      </a:r>
                    </a:p>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Trimestre 2026</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8"/>
                  </a:ext>
                </a:extLst>
              </a:tr>
              <a:tr h="552431">
                <a:tc vMerge="1">
                  <a:txBody>
                    <a:bodyPr/>
                    <a:lstStyle/>
                    <a:p>
                      <a:endParaRPr lang="es-E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500" b="0" u="none" strike="noStrike" cap="none" dirty="0">
                          <a:solidFill>
                            <a:schemeClr val="dk1"/>
                          </a:solidFill>
                          <a:latin typeface="Calibri"/>
                          <a:ea typeface="Calibri"/>
                          <a:cs typeface="Calibri"/>
                          <a:sym typeface="Calibri"/>
                        </a:rPr>
                        <a:t>Presentación pública del seguimiento de la implementación local de la EPSP</a:t>
                      </a:r>
                      <a:endParaRPr sz="1500" b="0" u="none" strike="noStrike" cap="none" dirty="0">
                        <a:solidFill>
                          <a:srgbClr val="000000"/>
                        </a:solidFill>
                        <a:latin typeface="Arial"/>
                        <a:ea typeface="Arial"/>
                        <a:cs typeface="Arial"/>
                        <a:sym typeface="Arial"/>
                      </a:endParaRPr>
                    </a:p>
                  </a:txBody>
                  <a:tcPr marL="65525" marR="65525"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ES" sz="1300" b="0" u="none" strike="noStrike" cap="none" dirty="0">
                          <a:solidFill>
                            <a:schemeClr val="dk1"/>
                          </a:solidFill>
                          <a:latin typeface="Calibri"/>
                          <a:ea typeface="Calibri"/>
                          <a:cs typeface="Calibri"/>
                          <a:sym typeface="Calibri"/>
                        </a:rPr>
                        <a:t> </a:t>
                      </a:r>
                      <a:r>
                        <a:rPr lang="es-ES" sz="1300" dirty="0">
                          <a:solidFill>
                            <a:schemeClr val="dk1"/>
                          </a:solidFill>
                          <a:latin typeface="Calibri"/>
                          <a:ea typeface="Calibri"/>
                          <a:cs typeface="Calibri"/>
                          <a:sym typeface="Calibri"/>
                        </a:rPr>
                        <a:t>III </a:t>
                      </a:r>
                    </a:p>
                    <a:p>
                      <a:pPr marL="0" marR="0" lvl="0" indent="0" algn="ctr" rtl="0">
                        <a:lnSpc>
                          <a:spcPct val="100000"/>
                        </a:lnSpc>
                        <a:spcBef>
                          <a:spcPts val="0"/>
                        </a:spcBef>
                        <a:spcAft>
                          <a:spcPts val="0"/>
                        </a:spcAft>
                        <a:buClr>
                          <a:srgbClr val="000000"/>
                        </a:buClr>
                        <a:buSzPts val="1800"/>
                        <a:buFont typeface="Arial"/>
                        <a:buNone/>
                      </a:pPr>
                      <a:r>
                        <a:rPr lang="es-ES" sz="1300" dirty="0">
                          <a:solidFill>
                            <a:schemeClr val="dk1"/>
                          </a:solidFill>
                          <a:latin typeface="Calibri"/>
                          <a:ea typeface="Calibri"/>
                          <a:cs typeface="Calibri"/>
                          <a:sym typeface="Calibri"/>
                        </a:rPr>
                        <a:t>Trimestre 2026</a:t>
                      </a:r>
                      <a:endParaRPr sz="1300" b="0" u="none" strike="noStrike" cap="none" dirty="0">
                        <a:solidFill>
                          <a:srgbClr val="000000"/>
                        </a:solidFill>
                        <a:latin typeface="Arial"/>
                        <a:ea typeface="Arial"/>
                        <a:cs typeface="Arial"/>
                        <a:sym typeface="Arial"/>
                      </a:endParaRPr>
                    </a:p>
                  </a:txBody>
                  <a:tcPr marL="65525" marR="65525"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9"/>
                  </a:ext>
                </a:extLst>
              </a:tr>
            </a:tbl>
          </a:graphicData>
        </a:graphic>
      </p:graphicFrame>
      <p:sp>
        <p:nvSpPr>
          <p:cNvPr id="550" name="Google Shape;550;p33"/>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Alcoi se adhiere a la Estrategia</a:t>
            </a:r>
            <a:endParaRPr sz="2800" b="0" i="0" u="none" strike="noStrike" cap="none">
              <a:solidFill>
                <a:srgbClr val="000000"/>
              </a:solidFill>
              <a:latin typeface="Arial"/>
              <a:ea typeface="Arial"/>
              <a:cs typeface="Arial"/>
              <a:sym typeface="Arial"/>
            </a:endParaRPr>
          </a:p>
        </p:txBody>
      </p:sp>
      <p:sp>
        <p:nvSpPr>
          <p:cNvPr id="551" name="Google Shape;551;p33"/>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dirty="0">
                <a:solidFill>
                  <a:schemeClr val="lt1"/>
                </a:solidFill>
                <a:latin typeface="Calibri"/>
                <a:ea typeface="Calibri"/>
                <a:cs typeface="Calibri"/>
                <a:sym typeface="Calibri"/>
              </a:rPr>
              <a:t>Cronograma para avanzar en la mejora de la salud</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4"/>
          <p:cNvSpPr/>
          <p:nvPr/>
        </p:nvSpPr>
        <p:spPr>
          <a:xfrm>
            <a:off x="2195640" y="3005280"/>
            <a:ext cx="335160" cy="403920"/>
          </a:xfrm>
          <a:prstGeom prst="rect">
            <a:avLst/>
          </a:prstGeom>
          <a:solidFill>
            <a:schemeClr val="lt1"/>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34"/>
          <p:cNvSpPr/>
          <p:nvPr/>
        </p:nvSpPr>
        <p:spPr>
          <a:xfrm>
            <a:off x="6936120" y="6492960"/>
            <a:ext cx="2133360" cy="36468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s-ES" sz="2000" b="1" i="0" u="none" strike="noStrike" cap="none">
                <a:solidFill>
                  <a:srgbClr val="632423"/>
                </a:solidFill>
                <a:latin typeface="Calibri"/>
                <a:ea typeface="Calibri"/>
                <a:cs typeface="Calibri"/>
                <a:sym typeface="Calibri"/>
              </a:rPr>
              <a:t>[29]</a:t>
            </a:r>
            <a:endParaRPr sz="2000" b="0" i="0" u="none" strike="noStrike" cap="none">
              <a:solidFill>
                <a:srgbClr val="000000"/>
              </a:solidFill>
              <a:latin typeface="Arial"/>
              <a:ea typeface="Arial"/>
              <a:cs typeface="Arial"/>
              <a:sym typeface="Arial"/>
            </a:endParaRPr>
          </a:p>
        </p:txBody>
      </p:sp>
      <p:sp>
        <p:nvSpPr>
          <p:cNvPr id="558" name="Google Shape;558;p34"/>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59" name="Google Shape;559;p34"/>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Página web de la Estrategia</a:t>
            </a:r>
            <a:endParaRPr sz="2800" b="0" i="0" u="none" strike="noStrike" cap="none">
              <a:solidFill>
                <a:srgbClr val="000000"/>
              </a:solidFill>
              <a:latin typeface="Arial"/>
              <a:ea typeface="Arial"/>
              <a:cs typeface="Arial"/>
              <a:sym typeface="Arial"/>
            </a:endParaRPr>
          </a:p>
        </p:txBody>
      </p:sp>
      <p:pic>
        <p:nvPicPr>
          <p:cNvPr id="560" name="Google Shape;560;p34" descr="Captura de pantalla 2020-06-19 a las 18.40.27.png"/>
          <p:cNvPicPr preferRelativeResize="0"/>
          <p:nvPr/>
        </p:nvPicPr>
        <p:blipFill rotWithShape="1">
          <a:blip r:embed="rId3">
            <a:alphaModFix/>
          </a:blip>
          <a:srcRect/>
          <a:stretch/>
        </p:blipFill>
        <p:spPr>
          <a:xfrm>
            <a:off x="533520" y="1219320"/>
            <a:ext cx="8191800" cy="776160"/>
          </a:xfrm>
          <a:prstGeom prst="rect">
            <a:avLst/>
          </a:prstGeom>
          <a:noFill/>
          <a:ln>
            <a:noFill/>
          </a:ln>
        </p:spPr>
      </p:pic>
      <p:pic>
        <p:nvPicPr>
          <p:cNvPr id="561" name="Google Shape;561;p34" descr="Captura de pantalla 2020-06-19 a las 18.37.38.png"/>
          <p:cNvPicPr preferRelativeResize="0"/>
          <p:nvPr/>
        </p:nvPicPr>
        <p:blipFill rotWithShape="1">
          <a:blip r:embed="rId4">
            <a:alphaModFix/>
          </a:blip>
          <a:srcRect/>
          <a:stretch/>
        </p:blipFill>
        <p:spPr>
          <a:xfrm>
            <a:off x="838080" y="1828800"/>
            <a:ext cx="4811040" cy="4492080"/>
          </a:xfrm>
          <a:prstGeom prst="rect">
            <a:avLst/>
          </a:prstGeom>
          <a:noFill/>
          <a:ln>
            <a:noFill/>
          </a:ln>
        </p:spPr>
      </p:pic>
      <p:pic>
        <p:nvPicPr>
          <p:cNvPr id="562" name="Google Shape;562;p34" descr="96588203-mano-haciendo-clic-en-el-icono-aislado-sobre-fondo-blanco.jpg"/>
          <p:cNvPicPr preferRelativeResize="0"/>
          <p:nvPr/>
        </p:nvPicPr>
        <p:blipFill rotWithShape="1">
          <a:blip r:embed="rId5">
            <a:alphaModFix/>
          </a:blip>
          <a:srcRect/>
          <a:stretch/>
        </p:blipFill>
        <p:spPr>
          <a:xfrm>
            <a:off x="5867280" y="3200400"/>
            <a:ext cx="2742840" cy="2742840"/>
          </a:xfrm>
          <a:prstGeom prst="rect">
            <a:avLst/>
          </a:prstGeom>
          <a:noFill/>
          <a:ln>
            <a:noFill/>
          </a:ln>
        </p:spPr>
      </p:pic>
      <p:sp>
        <p:nvSpPr>
          <p:cNvPr id="563" name="Google Shape;563;p34"/>
          <p:cNvSpPr/>
          <p:nvPr/>
        </p:nvSpPr>
        <p:spPr>
          <a:xfrm>
            <a:off x="5545800" y="2182680"/>
            <a:ext cx="3237840" cy="2224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1" i="0" u="sng" strike="noStrike" cap="none">
                <a:solidFill>
                  <a:schemeClr val="dk2"/>
                </a:solidFill>
                <a:latin typeface="Calibri"/>
                <a:ea typeface="Calibri"/>
                <a:cs typeface="Calibri"/>
                <a:sym typeface="Calibri"/>
              </a:rPr>
              <a:t>https://www.mscbs.gob.es/profesionales/saludPublica/prevPromocion/Estrategia/estrategiaPromocionyPrevencion.htm</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35"/>
          <p:cNvGrpSpPr/>
          <p:nvPr/>
        </p:nvGrpSpPr>
        <p:grpSpPr>
          <a:xfrm>
            <a:off x="19080" y="1247760"/>
            <a:ext cx="9124560" cy="5011560"/>
            <a:chOff x="19080" y="1247760"/>
            <a:chExt cx="9124560" cy="5011560"/>
          </a:xfrm>
        </p:grpSpPr>
        <p:sp>
          <p:nvSpPr>
            <p:cNvPr id="570" name="Google Shape;570;p35"/>
            <p:cNvSpPr/>
            <p:nvPr/>
          </p:nvSpPr>
          <p:spPr>
            <a:xfrm>
              <a:off x="19080" y="1247760"/>
              <a:ext cx="9124560" cy="5011560"/>
            </a:xfrm>
            <a:prstGeom prst="round2DiagRect">
              <a:avLst>
                <a:gd name="adj1" fmla="val 16667"/>
                <a:gd name="adj2" fmla="val 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1" name="Google Shape;571;p35"/>
            <p:cNvSpPr/>
            <p:nvPr/>
          </p:nvSpPr>
          <p:spPr>
            <a:xfrm rot="5905200">
              <a:off x="136440" y="1302120"/>
              <a:ext cx="992160" cy="1065960"/>
            </a:xfrm>
            <a:prstGeom prst="teardrop">
              <a:avLst>
                <a:gd name="adj" fmla="val 100000"/>
              </a:avLst>
            </a:prstGeom>
            <a:solidFill>
              <a:schemeClr val="lt1"/>
            </a:solidFill>
            <a:ln w="25400" cap="flat" cmpd="sng">
              <a:solidFill>
                <a:srgbClr val="FFC000"/>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72" name="Google Shape;572;p35" descr="Resultado de imaxes para salud icono"/>
          <p:cNvPicPr preferRelativeResize="0"/>
          <p:nvPr/>
        </p:nvPicPr>
        <p:blipFill rotWithShape="1">
          <a:blip r:embed="rId3">
            <a:alphaModFix/>
          </a:blip>
          <a:srcRect/>
          <a:stretch/>
        </p:blipFill>
        <p:spPr>
          <a:xfrm>
            <a:off x="80640" y="1270080"/>
            <a:ext cx="1151640" cy="1151640"/>
          </a:xfrm>
          <a:prstGeom prst="rect">
            <a:avLst/>
          </a:prstGeom>
          <a:noFill/>
          <a:ln>
            <a:noFill/>
          </a:ln>
        </p:spPr>
      </p:pic>
      <p:pic>
        <p:nvPicPr>
          <p:cNvPr id="573" name="Google Shape;573;p35"/>
          <p:cNvPicPr preferRelativeResize="0"/>
          <p:nvPr/>
        </p:nvPicPr>
        <p:blipFill rotWithShape="1">
          <a:blip r:embed="rId4">
            <a:alphaModFix/>
          </a:blip>
          <a:srcRect t="10918"/>
          <a:stretch/>
        </p:blipFill>
        <p:spPr>
          <a:xfrm>
            <a:off x="1562400" y="2665080"/>
            <a:ext cx="1208880" cy="1603800"/>
          </a:xfrm>
          <a:prstGeom prst="rect">
            <a:avLst/>
          </a:prstGeom>
          <a:noFill/>
          <a:ln w="9525" cap="flat" cmpd="sng">
            <a:solidFill>
              <a:srgbClr val="4F81BD"/>
            </a:solidFill>
            <a:prstDash val="solid"/>
            <a:round/>
            <a:headEnd type="none" w="sm" len="sm"/>
            <a:tailEnd type="none" w="sm" len="sm"/>
          </a:ln>
        </p:spPr>
      </p:pic>
      <p:pic>
        <p:nvPicPr>
          <p:cNvPr id="574" name="Google Shape;574;p35"/>
          <p:cNvPicPr preferRelativeResize="0"/>
          <p:nvPr/>
        </p:nvPicPr>
        <p:blipFill rotWithShape="1">
          <a:blip r:embed="rId5">
            <a:alphaModFix/>
          </a:blip>
          <a:srcRect l="37023" t="12062" r="17970" b="5043"/>
          <a:stretch/>
        </p:blipFill>
        <p:spPr>
          <a:xfrm>
            <a:off x="317160" y="2665080"/>
            <a:ext cx="1121760" cy="1618560"/>
          </a:xfrm>
          <a:prstGeom prst="rect">
            <a:avLst/>
          </a:prstGeom>
          <a:noFill/>
          <a:ln>
            <a:noFill/>
          </a:ln>
        </p:spPr>
      </p:pic>
      <p:pic>
        <p:nvPicPr>
          <p:cNvPr id="575" name="Google Shape;575;p35"/>
          <p:cNvPicPr preferRelativeResize="0"/>
          <p:nvPr/>
        </p:nvPicPr>
        <p:blipFill rotWithShape="1">
          <a:blip r:embed="rId6">
            <a:alphaModFix/>
          </a:blip>
          <a:srcRect/>
          <a:stretch/>
        </p:blipFill>
        <p:spPr>
          <a:xfrm>
            <a:off x="2915640" y="2635920"/>
            <a:ext cx="2745720" cy="1647360"/>
          </a:xfrm>
          <a:prstGeom prst="rect">
            <a:avLst/>
          </a:prstGeom>
          <a:noFill/>
          <a:ln w="9525" cap="flat" cmpd="sng">
            <a:solidFill>
              <a:srgbClr val="4F81BD"/>
            </a:solidFill>
            <a:prstDash val="solid"/>
            <a:round/>
            <a:headEnd type="none" w="sm" len="sm"/>
            <a:tailEnd type="none" w="sm" len="sm"/>
          </a:ln>
        </p:spPr>
      </p:pic>
      <p:pic>
        <p:nvPicPr>
          <p:cNvPr id="576" name="Google Shape;576;p35"/>
          <p:cNvPicPr preferRelativeResize="0"/>
          <p:nvPr/>
        </p:nvPicPr>
        <p:blipFill rotWithShape="1">
          <a:blip r:embed="rId7">
            <a:alphaModFix/>
          </a:blip>
          <a:srcRect/>
          <a:stretch/>
        </p:blipFill>
        <p:spPr>
          <a:xfrm>
            <a:off x="5750640" y="2606760"/>
            <a:ext cx="1134360" cy="1676520"/>
          </a:xfrm>
          <a:prstGeom prst="rect">
            <a:avLst/>
          </a:prstGeom>
          <a:noFill/>
          <a:ln w="9525" cap="flat" cmpd="sng">
            <a:solidFill>
              <a:srgbClr val="4F81BD"/>
            </a:solidFill>
            <a:prstDash val="solid"/>
            <a:round/>
            <a:headEnd type="none" w="sm" len="sm"/>
            <a:tailEnd type="none" w="sm" len="sm"/>
          </a:ln>
        </p:spPr>
      </p:pic>
      <p:pic>
        <p:nvPicPr>
          <p:cNvPr id="577" name="Google Shape;577;p35"/>
          <p:cNvPicPr preferRelativeResize="0"/>
          <p:nvPr/>
        </p:nvPicPr>
        <p:blipFill rotWithShape="1">
          <a:blip r:embed="rId8">
            <a:alphaModFix/>
          </a:blip>
          <a:srcRect/>
          <a:stretch/>
        </p:blipFill>
        <p:spPr>
          <a:xfrm>
            <a:off x="7020360" y="2621520"/>
            <a:ext cx="791640" cy="1647360"/>
          </a:xfrm>
          <a:prstGeom prst="rect">
            <a:avLst/>
          </a:prstGeom>
          <a:noFill/>
          <a:ln>
            <a:noFill/>
          </a:ln>
        </p:spPr>
      </p:pic>
      <p:pic>
        <p:nvPicPr>
          <p:cNvPr id="578" name="Google Shape;578;p35" descr="Resultado de imaxes para BUENAS PRACTICAS SISTEMA NACIONAL DE SALUD"/>
          <p:cNvPicPr preferRelativeResize="0"/>
          <p:nvPr/>
        </p:nvPicPr>
        <p:blipFill rotWithShape="1">
          <a:blip r:embed="rId9">
            <a:alphaModFix/>
          </a:blip>
          <a:srcRect/>
          <a:stretch/>
        </p:blipFill>
        <p:spPr>
          <a:xfrm>
            <a:off x="7956360" y="2606760"/>
            <a:ext cx="1006560" cy="1088280"/>
          </a:xfrm>
          <a:prstGeom prst="rect">
            <a:avLst/>
          </a:prstGeom>
          <a:noFill/>
          <a:ln>
            <a:noFill/>
          </a:ln>
        </p:spPr>
      </p:pic>
      <p:sp>
        <p:nvSpPr>
          <p:cNvPr id="579" name="Google Shape;579;p35"/>
          <p:cNvSpPr/>
          <p:nvPr/>
        </p:nvSpPr>
        <p:spPr>
          <a:xfrm>
            <a:off x="317160" y="4437000"/>
            <a:ext cx="8645760" cy="1614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Documentos de consenso y guías para profesionales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Algoritmos  de intervención</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Materiales de refuerzo con recomendaciones para la ciudadanía</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Cursos de capacitación online para profesionales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chemeClr val="lt1"/>
                </a:solidFill>
                <a:latin typeface="Calibri"/>
                <a:ea typeface="Calibri"/>
                <a:cs typeface="Calibri"/>
                <a:sym typeface="Calibri"/>
              </a:rPr>
              <a:t>Identificación y difusión de buenas prácticas  en el Sistema Nacional de Salud</a:t>
            </a:r>
            <a:endParaRPr sz="2000" b="0" i="0" u="none" strike="noStrike" cap="none">
              <a:solidFill>
                <a:srgbClr val="000000"/>
              </a:solidFill>
              <a:latin typeface="Arial"/>
              <a:ea typeface="Arial"/>
              <a:cs typeface="Arial"/>
              <a:sym typeface="Arial"/>
            </a:endParaRPr>
          </a:p>
        </p:txBody>
      </p:sp>
      <p:sp>
        <p:nvSpPr>
          <p:cNvPr id="580" name="Google Shape;580;p35"/>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81" name="Google Shape;581;p35"/>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Entorno sanitario</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7" name="Google Shape;587;p36"/>
          <p:cNvGrpSpPr/>
          <p:nvPr/>
        </p:nvGrpSpPr>
        <p:grpSpPr>
          <a:xfrm>
            <a:off x="19080" y="1247760"/>
            <a:ext cx="9124560" cy="5011200"/>
            <a:chOff x="19080" y="1247760"/>
            <a:chExt cx="9124560" cy="5011200"/>
          </a:xfrm>
        </p:grpSpPr>
        <p:sp>
          <p:nvSpPr>
            <p:cNvPr id="588" name="Google Shape;588;p36"/>
            <p:cNvSpPr/>
            <p:nvPr/>
          </p:nvSpPr>
          <p:spPr>
            <a:xfrm>
              <a:off x="19080" y="1247760"/>
              <a:ext cx="9124560" cy="5011200"/>
            </a:xfrm>
            <a:prstGeom prst="round2DiagRect">
              <a:avLst>
                <a:gd name="adj1" fmla="val 16667"/>
                <a:gd name="adj2" fmla="val 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9" name="Google Shape;589;p36"/>
            <p:cNvSpPr/>
            <p:nvPr/>
          </p:nvSpPr>
          <p:spPr>
            <a:xfrm rot="5905200">
              <a:off x="136800" y="1303200"/>
              <a:ext cx="991800" cy="1064880"/>
            </a:xfrm>
            <a:prstGeom prst="teardrop">
              <a:avLst>
                <a:gd name="adj" fmla="val 100000"/>
              </a:avLst>
            </a:prstGeom>
            <a:solidFill>
              <a:schemeClr val="lt1"/>
            </a:solidFill>
            <a:ln w="25400" cap="flat" cmpd="sng">
              <a:solidFill>
                <a:srgbClr val="FFC000"/>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0" name="Google Shape;590;p36" descr="Resultado de imaxes para salud icono"/>
          <p:cNvPicPr preferRelativeResize="0"/>
          <p:nvPr/>
        </p:nvPicPr>
        <p:blipFill rotWithShape="1">
          <a:blip r:embed="rId3">
            <a:alphaModFix/>
          </a:blip>
          <a:srcRect/>
          <a:stretch/>
        </p:blipFill>
        <p:spPr>
          <a:xfrm>
            <a:off x="81000" y="1270080"/>
            <a:ext cx="1150560" cy="1152000"/>
          </a:xfrm>
          <a:prstGeom prst="rect">
            <a:avLst/>
          </a:prstGeom>
          <a:noFill/>
          <a:ln>
            <a:noFill/>
          </a:ln>
        </p:spPr>
      </p:pic>
      <p:graphicFrame>
        <p:nvGraphicFramePr>
          <p:cNvPr id="591" name="Google Shape;591;p36"/>
          <p:cNvGraphicFramePr/>
          <p:nvPr/>
        </p:nvGraphicFramePr>
        <p:xfrm>
          <a:off x="1849320" y="1454040"/>
          <a:ext cx="3000000" cy="3000000"/>
        </p:xfrm>
        <a:graphic>
          <a:graphicData uri="http://schemas.openxmlformats.org/drawingml/2006/table">
            <a:tbl>
              <a:tblPr>
                <a:noFill/>
                <a:tableStyleId>{B0D09E93-9DDA-4259-A968-8919FE6D1DBF}</a:tableStyleId>
              </a:tblPr>
              <a:tblGrid>
                <a:gridCol w="3298675">
                  <a:extLst>
                    <a:ext uri="{9D8B030D-6E8A-4147-A177-3AD203B41FA5}">
                      <a16:colId xmlns:a16="http://schemas.microsoft.com/office/drawing/2014/main" val="20000"/>
                    </a:ext>
                  </a:extLst>
                </a:gridCol>
                <a:gridCol w="688675">
                  <a:extLst>
                    <a:ext uri="{9D8B030D-6E8A-4147-A177-3AD203B41FA5}">
                      <a16:colId xmlns:a16="http://schemas.microsoft.com/office/drawing/2014/main" val="20001"/>
                    </a:ext>
                  </a:extLst>
                </a:gridCol>
                <a:gridCol w="722150">
                  <a:extLst>
                    <a:ext uri="{9D8B030D-6E8A-4147-A177-3AD203B41FA5}">
                      <a16:colId xmlns:a16="http://schemas.microsoft.com/office/drawing/2014/main" val="20002"/>
                    </a:ext>
                  </a:extLst>
                </a:gridCol>
                <a:gridCol w="1079275">
                  <a:extLst>
                    <a:ext uri="{9D8B030D-6E8A-4147-A177-3AD203B41FA5}">
                      <a16:colId xmlns:a16="http://schemas.microsoft.com/office/drawing/2014/main" val="20003"/>
                    </a:ext>
                  </a:extLst>
                </a:gridCol>
                <a:gridCol w="893525">
                  <a:extLst>
                    <a:ext uri="{9D8B030D-6E8A-4147-A177-3AD203B41FA5}">
                      <a16:colId xmlns:a16="http://schemas.microsoft.com/office/drawing/2014/main" val="20004"/>
                    </a:ext>
                  </a:extLst>
                </a:gridCol>
              </a:tblGrid>
              <a:tr h="188650">
                <a:tc>
                  <a:txBody>
                    <a:bodyPr/>
                    <a:lstStyle/>
                    <a:p>
                      <a:pPr marL="0" marR="0" lvl="0" indent="0" algn="just" rtl="0">
                        <a:lnSpc>
                          <a:spcPct val="115000"/>
                        </a:lnSpc>
                        <a:spcBef>
                          <a:spcPts val="0"/>
                        </a:spcBef>
                        <a:spcAft>
                          <a:spcPts val="0"/>
                        </a:spcAft>
                        <a:buClr>
                          <a:srgbClr val="000000"/>
                        </a:buClr>
                        <a:buSzPts val="1800"/>
                        <a:buFont typeface="Arial"/>
                        <a:buNone/>
                      </a:pPr>
                      <a:r>
                        <a:rPr lang="es-ES" sz="1800" b="1" u="none" strike="noStrike" cap="none">
                          <a:solidFill>
                            <a:srgbClr val="006600"/>
                          </a:solidFill>
                          <a:latin typeface="Calibri"/>
                          <a:ea typeface="Calibri"/>
                          <a:cs typeface="Calibri"/>
                          <a:sym typeface="Calibri"/>
                        </a:rPr>
                        <a:t>Cursos de capacitación online</a:t>
                      </a:r>
                      <a:endParaRPr sz="18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1100"/>
                        <a:buFont typeface="Arial"/>
                        <a:buNone/>
                      </a:pPr>
                      <a:r>
                        <a:rPr lang="es-ES" sz="1100" b="1" u="none" strike="noStrike" cap="none">
                          <a:solidFill>
                            <a:schemeClr val="lt1"/>
                          </a:solidFill>
                          <a:latin typeface="Calibri"/>
                          <a:ea typeface="Calibri"/>
                          <a:cs typeface="Calibri"/>
                          <a:sym typeface="Calibri"/>
                        </a:rPr>
                        <a:t>ediciones</a:t>
                      </a:r>
                      <a:endParaRPr sz="1100" b="0" u="none" strike="noStrike" cap="none">
                        <a:solidFill>
                          <a:srgbClr val="FFFFFF"/>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006600"/>
                    </a:solidFill>
                  </a:tcPr>
                </a:tc>
                <a:tc>
                  <a:txBody>
                    <a:bodyPr/>
                    <a:lstStyle/>
                    <a:p>
                      <a:pPr marL="0" marR="0" lvl="0" indent="0" algn="just" rtl="0">
                        <a:lnSpc>
                          <a:spcPct val="115000"/>
                        </a:lnSpc>
                        <a:spcBef>
                          <a:spcPts val="0"/>
                        </a:spcBef>
                        <a:spcAft>
                          <a:spcPts val="0"/>
                        </a:spcAft>
                        <a:buClr>
                          <a:srgbClr val="000000"/>
                        </a:buClr>
                        <a:buSzPts val="1100"/>
                        <a:buFont typeface="Arial"/>
                        <a:buNone/>
                      </a:pPr>
                      <a:r>
                        <a:rPr lang="es-ES" sz="1100" b="1" u="none" strike="noStrike" cap="none">
                          <a:solidFill>
                            <a:schemeClr val="lt1"/>
                          </a:solidFill>
                          <a:latin typeface="Calibri"/>
                          <a:ea typeface="Calibri"/>
                          <a:cs typeface="Calibri"/>
                          <a:sym typeface="Calibri"/>
                        </a:rPr>
                        <a:t>horas</a:t>
                      </a:r>
                      <a:endParaRPr sz="1100" b="0" u="none" strike="noStrike" cap="none">
                        <a:solidFill>
                          <a:srgbClr val="FFFFFF"/>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006600"/>
                    </a:solidFill>
                  </a:tcPr>
                </a:tc>
                <a:tc>
                  <a:txBody>
                    <a:bodyPr/>
                    <a:lstStyle/>
                    <a:p>
                      <a:pPr marL="0" marR="0" lvl="0" indent="0" algn="just" rtl="0">
                        <a:lnSpc>
                          <a:spcPct val="115000"/>
                        </a:lnSpc>
                        <a:spcBef>
                          <a:spcPts val="0"/>
                        </a:spcBef>
                        <a:spcAft>
                          <a:spcPts val="0"/>
                        </a:spcAft>
                        <a:buClr>
                          <a:srgbClr val="000000"/>
                        </a:buClr>
                        <a:buSzPts val="1100"/>
                        <a:buFont typeface="Arial"/>
                        <a:buNone/>
                      </a:pPr>
                      <a:r>
                        <a:rPr lang="es-ES" sz="1100" b="1" u="none" strike="noStrike" cap="none">
                          <a:solidFill>
                            <a:schemeClr val="lt1"/>
                          </a:solidFill>
                          <a:latin typeface="Calibri"/>
                          <a:ea typeface="Calibri"/>
                          <a:cs typeface="Calibri"/>
                          <a:sym typeface="Calibri"/>
                        </a:rPr>
                        <a:t>participantes</a:t>
                      </a:r>
                      <a:endParaRPr sz="1100" b="0" u="none" strike="noStrike" cap="none">
                        <a:solidFill>
                          <a:srgbClr val="FFFFFF"/>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006600"/>
                    </a:solidFill>
                  </a:tcPr>
                </a:tc>
                <a:tc>
                  <a:txBody>
                    <a:bodyPr/>
                    <a:lstStyle/>
                    <a:p>
                      <a:pPr marL="0" marR="0" lvl="0" indent="0" algn="just" rtl="0">
                        <a:lnSpc>
                          <a:spcPct val="115000"/>
                        </a:lnSpc>
                        <a:spcBef>
                          <a:spcPts val="0"/>
                        </a:spcBef>
                        <a:spcAft>
                          <a:spcPts val="0"/>
                        </a:spcAft>
                        <a:buClr>
                          <a:srgbClr val="000000"/>
                        </a:buClr>
                        <a:buSzPts val="1100"/>
                        <a:buFont typeface="Arial"/>
                        <a:buNone/>
                      </a:pPr>
                      <a:r>
                        <a:rPr lang="es-ES" sz="1100" b="1" u="none" strike="noStrike" cap="none">
                          <a:solidFill>
                            <a:schemeClr val="lt1"/>
                          </a:solidFill>
                          <a:latin typeface="Calibri"/>
                          <a:ea typeface="Calibri"/>
                          <a:cs typeface="Calibri"/>
                          <a:sym typeface="Calibri"/>
                        </a:rPr>
                        <a:t>valoración</a:t>
                      </a:r>
                      <a:endParaRPr sz="1100" b="0" u="none" strike="noStrike" cap="none">
                        <a:solidFill>
                          <a:srgbClr val="FFFFFF"/>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solidFill>
                      <a:srgbClr val="006600"/>
                    </a:solidFill>
                  </a:tcPr>
                </a:tc>
                <a:extLst>
                  <a:ext uri="{0D108BD9-81ED-4DB2-BD59-A6C34878D82A}">
                    <a16:rowId xmlns:a16="http://schemas.microsoft.com/office/drawing/2014/main" val="10000"/>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Metodología del consejo breve de salud sobre estilo de vida (3,1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5.772</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8,3</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01"/>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Educación para la salud individual sobre estilo de vida (8,7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3.887</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extLst>
                  <a:ext uri="{0D108BD9-81ED-4DB2-BD59-A6C34878D82A}">
                    <a16:rowId xmlns:a16="http://schemas.microsoft.com/office/drawing/2014/main" val="10002"/>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Educación para la salud grupal sobre estilo de vida (9,2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2</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60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1.511</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03"/>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Detección y manejo de fragilidad y caídas en las personas mayores (6,2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5.596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8,5</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extLst>
                  <a:ext uri="{0D108BD9-81ED-4DB2-BD59-A6C34878D82A}">
                    <a16:rowId xmlns:a16="http://schemas.microsoft.com/office/drawing/2014/main" val="10004"/>
                  </a:ext>
                </a:extLst>
              </a:tr>
              <a:tr h="458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Salud local: el municipio como entorno promotor de la salud y el bienestar (8,4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8.317</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8,3</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05"/>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Parentalidad positiva. Desde el nacimiento a los 3 años de edad (8,6 créditos CFC)</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3.341</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extLst>
                  <a:ext uri="{0D108BD9-81ED-4DB2-BD59-A6C34878D82A}">
                    <a16:rowId xmlns:a16="http://schemas.microsoft.com/office/drawing/2014/main" val="10006"/>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Mójate con el alcohol (5,2 créditos CFC)</a:t>
                      </a:r>
                      <a:endParaRPr sz="1100" b="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 </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2</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2.472</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07"/>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Curso Actívate. Aconseja Salud*</a:t>
                      </a:r>
                      <a:endParaRPr sz="1100" b="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 </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60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1.317</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extLst>
                  <a:ext uri="{0D108BD9-81ED-4DB2-BD59-A6C34878D82A}">
                    <a16:rowId xmlns:a16="http://schemas.microsoft.com/office/drawing/2014/main" val="10008"/>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Curso Consejo en actividad física y prescripción de ejercicio (30 horas)*</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2</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30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541</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7,6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09"/>
                  </a:ext>
                </a:extLst>
              </a:tr>
              <a:tr h="377650">
                <a:tc>
                  <a:txBody>
                    <a:bodyPr/>
                    <a:lstStyle/>
                    <a:p>
                      <a:pPr marL="0" marR="0" lvl="0" indent="0" algn="just" rtl="0">
                        <a:lnSpc>
                          <a:spcPct val="115000"/>
                        </a:lnSpc>
                        <a:spcBef>
                          <a:spcPts val="0"/>
                        </a:spcBef>
                        <a:spcAft>
                          <a:spcPts val="0"/>
                        </a:spcAft>
                        <a:buClr>
                          <a:srgbClr val="000000"/>
                        </a:buClr>
                        <a:buSzPts val="1100"/>
                        <a:buFont typeface="Arial"/>
                        <a:buNone/>
                      </a:pPr>
                      <a:r>
                        <a:rPr lang="es-ES" sz="1100" b="0" u="none" strike="noStrike" cap="none">
                          <a:solidFill>
                            <a:srgbClr val="006600"/>
                          </a:solidFill>
                          <a:latin typeface="Calibri"/>
                          <a:ea typeface="Calibri"/>
                          <a:cs typeface="Calibri"/>
                          <a:sym typeface="Calibri"/>
                        </a:rPr>
                        <a:t>Curso Prescripción de ejercicio físico (50 horas)*</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4</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50</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237</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s-ES" sz="1100" b="0" u="none" strike="noStrike" cap="none">
                          <a:solidFill>
                            <a:srgbClr val="000000"/>
                          </a:solidFill>
                          <a:latin typeface="Calibri"/>
                          <a:ea typeface="Calibri"/>
                          <a:cs typeface="Calibri"/>
                          <a:sym typeface="Calibri"/>
                        </a:rPr>
                        <a:t>8,6</a:t>
                      </a:r>
                      <a:endParaRPr sz="11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FF3EA"/>
                    </a:solidFill>
                  </a:tcPr>
                </a:tc>
                <a:extLst>
                  <a:ext uri="{0D108BD9-81ED-4DB2-BD59-A6C34878D82A}">
                    <a16:rowId xmlns:a16="http://schemas.microsoft.com/office/drawing/2014/main" val="10010"/>
                  </a:ext>
                </a:extLst>
              </a:tr>
              <a:tr h="377650">
                <a:tc>
                  <a:txBody>
                    <a:bodyPr/>
                    <a:lstStyle/>
                    <a:p>
                      <a:pPr marL="0" marR="0" lvl="0" indent="0" algn="just"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TOTALES </a:t>
                      </a:r>
                      <a:endParaRPr sz="1400" b="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 </a:t>
                      </a:r>
                      <a:endParaRPr sz="14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38</a:t>
                      </a:r>
                      <a:endParaRPr sz="14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a:t>
                      </a:r>
                      <a:endParaRPr sz="14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32.991</a:t>
                      </a:r>
                      <a:endParaRPr sz="14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s-ES" sz="1400" b="1" u="none" strike="noStrike" cap="none">
                          <a:solidFill>
                            <a:srgbClr val="006600"/>
                          </a:solidFill>
                          <a:latin typeface="Calibri"/>
                          <a:ea typeface="Calibri"/>
                          <a:cs typeface="Calibri"/>
                          <a:sym typeface="Calibri"/>
                        </a:rPr>
                        <a:t>--</a:t>
                      </a:r>
                      <a:endParaRPr sz="1400" b="0" u="none" strike="noStrike" cap="none">
                        <a:solidFill>
                          <a:srgbClr val="000000"/>
                        </a:solidFill>
                        <a:latin typeface="Arial"/>
                        <a:ea typeface="Arial"/>
                        <a:cs typeface="Arial"/>
                        <a:sym typeface="Arial"/>
                      </a:endParaRPr>
                    </a:p>
                  </a:txBody>
                  <a:tcPr marL="66950" marR="669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DEE7D1"/>
                    </a:solidFill>
                  </a:tcPr>
                </a:tc>
                <a:extLst>
                  <a:ext uri="{0D108BD9-81ED-4DB2-BD59-A6C34878D82A}">
                    <a16:rowId xmlns:a16="http://schemas.microsoft.com/office/drawing/2014/main" val="10011"/>
                  </a:ext>
                </a:extLst>
              </a:tr>
            </a:tbl>
          </a:graphicData>
        </a:graphic>
      </p:graphicFrame>
      <p:pic>
        <p:nvPicPr>
          <p:cNvPr id="592" name="Google Shape;592;p36"/>
          <p:cNvPicPr preferRelativeResize="0"/>
          <p:nvPr/>
        </p:nvPicPr>
        <p:blipFill rotWithShape="1">
          <a:blip r:embed="rId4">
            <a:alphaModFix/>
          </a:blip>
          <a:srcRect l="67003"/>
          <a:stretch/>
        </p:blipFill>
        <p:spPr>
          <a:xfrm>
            <a:off x="152280" y="5072040"/>
            <a:ext cx="541080" cy="552240"/>
          </a:xfrm>
          <a:prstGeom prst="rect">
            <a:avLst/>
          </a:prstGeom>
          <a:noFill/>
          <a:ln>
            <a:noFill/>
          </a:ln>
        </p:spPr>
      </p:pic>
      <p:pic>
        <p:nvPicPr>
          <p:cNvPr id="593" name="Google Shape;593;p36"/>
          <p:cNvPicPr preferRelativeResize="0"/>
          <p:nvPr/>
        </p:nvPicPr>
        <p:blipFill rotWithShape="1">
          <a:blip r:embed="rId5">
            <a:alphaModFix/>
          </a:blip>
          <a:srcRect l="-843" r="67422"/>
          <a:stretch/>
        </p:blipFill>
        <p:spPr>
          <a:xfrm>
            <a:off x="135000" y="4508640"/>
            <a:ext cx="558360" cy="553680"/>
          </a:xfrm>
          <a:prstGeom prst="rect">
            <a:avLst/>
          </a:prstGeom>
          <a:noFill/>
          <a:ln>
            <a:noFill/>
          </a:ln>
        </p:spPr>
      </p:pic>
      <p:pic>
        <p:nvPicPr>
          <p:cNvPr id="594" name="Google Shape;594;p36"/>
          <p:cNvPicPr preferRelativeResize="0"/>
          <p:nvPr/>
        </p:nvPicPr>
        <p:blipFill rotWithShape="1">
          <a:blip r:embed="rId5">
            <a:alphaModFix/>
          </a:blip>
          <a:srcRect l="68318"/>
          <a:stretch/>
        </p:blipFill>
        <p:spPr>
          <a:xfrm>
            <a:off x="708120" y="4508640"/>
            <a:ext cx="528120" cy="553680"/>
          </a:xfrm>
          <a:prstGeom prst="rect">
            <a:avLst/>
          </a:prstGeom>
          <a:noFill/>
          <a:ln>
            <a:noFill/>
          </a:ln>
        </p:spPr>
      </p:pic>
      <p:pic>
        <p:nvPicPr>
          <p:cNvPr id="595" name="Google Shape;595;p36"/>
          <p:cNvPicPr preferRelativeResize="0"/>
          <p:nvPr/>
        </p:nvPicPr>
        <p:blipFill rotWithShape="1">
          <a:blip r:embed="rId5">
            <a:alphaModFix/>
          </a:blip>
          <a:srcRect l="32965" r="34580"/>
          <a:stretch/>
        </p:blipFill>
        <p:spPr>
          <a:xfrm>
            <a:off x="1220760" y="4508640"/>
            <a:ext cx="542520" cy="553680"/>
          </a:xfrm>
          <a:prstGeom prst="rect">
            <a:avLst/>
          </a:prstGeom>
          <a:noFill/>
          <a:ln>
            <a:noFill/>
          </a:ln>
        </p:spPr>
      </p:pic>
      <p:pic>
        <p:nvPicPr>
          <p:cNvPr id="596" name="Google Shape;596;p36"/>
          <p:cNvPicPr preferRelativeResize="0"/>
          <p:nvPr/>
        </p:nvPicPr>
        <p:blipFill rotWithShape="1">
          <a:blip r:embed="rId4">
            <a:alphaModFix/>
          </a:blip>
          <a:srcRect r="67516"/>
          <a:stretch/>
        </p:blipFill>
        <p:spPr>
          <a:xfrm>
            <a:off x="1236600" y="5059440"/>
            <a:ext cx="533160" cy="553680"/>
          </a:xfrm>
          <a:prstGeom prst="rect">
            <a:avLst/>
          </a:prstGeom>
          <a:noFill/>
          <a:ln>
            <a:noFill/>
          </a:ln>
        </p:spPr>
      </p:pic>
      <p:pic>
        <p:nvPicPr>
          <p:cNvPr id="597" name="Google Shape;597;p36"/>
          <p:cNvPicPr preferRelativeResize="0"/>
          <p:nvPr/>
        </p:nvPicPr>
        <p:blipFill rotWithShape="1">
          <a:blip r:embed="rId4">
            <a:alphaModFix/>
          </a:blip>
          <a:srcRect l="34236" r="32961"/>
          <a:stretch/>
        </p:blipFill>
        <p:spPr>
          <a:xfrm>
            <a:off x="698400" y="5060880"/>
            <a:ext cx="537840" cy="552240"/>
          </a:xfrm>
          <a:prstGeom prst="rect">
            <a:avLst/>
          </a:prstGeom>
          <a:noFill/>
          <a:ln>
            <a:noFill/>
          </a:ln>
        </p:spPr>
      </p:pic>
      <p:sp>
        <p:nvSpPr>
          <p:cNvPr id="598" name="Google Shape;598;p36"/>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599" name="Google Shape;599;p36"/>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Entorno sanitario</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37"/>
          <p:cNvGrpSpPr/>
          <p:nvPr/>
        </p:nvGrpSpPr>
        <p:grpSpPr>
          <a:xfrm>
            <a:off x="19080" y="1247760"/>
            <a:ext cx="9124560" cy="5011200"/>
            <a:chOff x="19080" y="1247760"/>
            <a:chExt cx="9124560" cy="5011200"/>
          </a:xfrm>
        </p:grpSpPr>
        <p:sp>
          <p:nvSpPr>
            <p:cNvPr id="606" name="Google Shape;606;p37"/>
            <p:cNvSpPr/>
            <p:nvPr/>
          </p:nvSpPr>
          <p:spPr>
            <a:xfrm>
              <a:off x="19080" y="1247760"/>
              <a:ext cx="9124560" cy="5011200"/>
            </a:xfrm>
            <a:prstGeom prst="round2DiagRect">
              <a:avLst>
                <a:gd name="adj1" fmla="val 16667"/>
                <a:gd name="adj2" fmla="val 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7" name="Google Shape;607;p37"/>
            <p:cNvSpPr/>
            <p:nvPr/>
          </p:nvSpPr>
          <p:spPr>
            <a:xfrm rot="5905200">
              <a:off x="136800" y="1303200"/>
              <a:ext cx="991800" cy="1064880"/>
            </a:xfrm>
            <a:prstGeom prst="teardrop">
              <a:avLst>
                <a:gd name="adj" fmla="val 100000"/>
              </a:avLst>
            </a:prstGeom>
            <a:solidFill>
              <a:schemeClr val="lt1"/>
            </a:solidFill>
            <a:ln w="25400" cap="flat" cmpd="sng">
              <a:solidFill>
                <a:srgbClr val="FFC000"/>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08" name="Google Shape;608;p37" descr="Resultado de imaxes para salud icono"/>
          <p:cNvPicPr preferRelativeResize="0"/>
          <p:nvPr/>
        </p:nvPicPr>
        <p:blipFill rotWithShape="1">
          <a:blip r:embed="rId3">
            <a:alphaModFix/>
          </a:blip>
          <a:srcRect/>
          <a:stretch/>
        </p:blipFill>
        <p:spPr>
          <a:xfrm>
            <a:off x="81000" y="1270080"/>
            <a:ext cx="1150560" cy="1152000"/>
          </a:xfrm>
          <a:prstGeom prst="rect">
            <a:avLst/>
          </a:prstGeom>
          <a:noFill/>
          <a:ln>
            <a:noFill/>
          </a:ln>
        </p:spPr>
      </p:pic>
      <p:pic>
        <p:nvPicPr>
          <p:cNvPr id="609" name="Google Shape;609;p37"/>
          <p:cNvPicPr preferRelativeResize="0"/>
          <p:nvPr/>
        </p:nvPicPr>
        <p:blipFill rotWithShape="1">
          <a:blip r:embed="rId4">
            <a:alphaModFix/>
          </a:blip>
          <a:srcRect/>
          <a:stretch/>
        </p:blipFill>
        <p:spPr>
          <a:xfrm>
            <a:off x="315360" y="2462040"/>
            <a:ext cx="1691640" cy="286956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0" name="Google Shape;610;p37"/>
          <p:cNvPicPr preferRelativeResize="0"/>
          <p:nvPr/>
        </p:nvPicPr>
        <p:blipFill rotWithShape="1">
          <a:blip r:embed="rId5">
            <a:alphaModFix/>
          </a:blip>
          <a:srcRect l="-1380" r="-2664"/>
          <a:stretch/>
        </p:blipFill>
        <p:spPr>
          <a:xfrm rot="186000">
            <a:off x="5552640" y="980280"/>
            <a:ext cx="1499040" cy="284364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1" name="Google Shape;611;p37"/>
          <p:cNvPicPr preferRelativeResize="0"/>
          <p:nvPr/>
        </p:nvPicPr>
        <p:blipFill rotWithShape="1">
          <a:blip r:embed="rId6">
            <a:alphaModFix/>
          </a:blip>
          <a:srcRect l="-3113" t="630"/>
          <a:stretch/>
        </p:blipFill>
        <p:spPr>
          <a:xfrm rot="-327000">
            <a:off x="3915720" y="981720"/>
            <a:ext cx="1487160" cy="266904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2" name="Google Shape;612;p37"/>
          <p:cNvPicPr preferRelativeResize="0"/>
          <p:nvPr/>
        </p:nvPicPr>
        <p:blipFill rotWithShape="1">
          <a:blip r:embed="rId7">
            <a:alphaModFix/>
          </a:blip>
          <a:srcRect l="24534" t="8964" r="25649" b="3669"/>
          <a:stretch/>
        </p:blipFill>
        <p:spPr>
          <a:xfrm rot="859800">
            <a:off x="7089840" y="1308240"/>
            <a:ext cx="1698480" cy="287964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3" name="Google Shape;613;p37"/>
          <p:cNvPicPr preferRelativeResize="0"/>
          <p:nvPr/>
        </p:nvPicPr>
        <p:blipFill rotWithShape="1">
          <a:blip r:embed="rId8">
            <a:alphaModFix/>
          </a:blip>
          <a:srcRect l="23909" t="7832" r="25461" b="3372"/>
          <a:stretch/>
        </p:blipFill>
        <p:spPr>
          <a:xfrm rot="538200">
            <a:off x="6225120" y="3382560"/>
            <a:ext cx="1924200" cy="269964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4" name="Google Shape;614;p37"/>
          <p:cNvPicPr preferRelativeResize="0"/>
          <p:nvPr/>
        </p:nvPicPr>
        <p:blipFill rotWithShape="1">
          <a:blip r:embed="rId9">
            <a:alphaModFix/>
          </a:blip>
          <a:srcRect l="24078" t="5437" r="25836" b="3802"/>
          <a:stretch/>
        </p:blipFill>
        <p:spPr>
          <a:xfrm rot="-520800">
            <a:off x="2333520" y="3474360"/>
            <a:ext cx="1835640" cy="266112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5" name="Google Shape;615;p37"/>
          <p:cNvPicPr preferRelativeResize="0"/>
          <p:nvPr/>
        </p:nvPicPr>
        <p:blipFill rotWithShape="1">
          <a:blip r:embed="rId10">
            <a:alphaModFix/>
          </a:blip>
          <a:srcRect l="24458" t="6358" r="25424" b="-1881"/>
          <a:stretch/>
        </p:blipFill>
        <p:spPr>
          <a:xfrm rot="232200">
            <a:off x="4284360" y="3323880"/>
            <a:ext cx="1871640" cy="285408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pic>
        <p:nvPicPr>
          <p:cNvPr id="616" name="Google Shape;616;p37"/>
          <p:cNvPicPr preferRelativeResize="0"/>
          <p:nvPr/>
        </p:nvPicPr>
        <p:blipFill rotWithShape="1">
          <a:blip r:embed="rId11">
            <a:alphaModFix/>
          </a:blip>
          <a:srcRect l="24409" t="4925" r="24687" b="2099"/>
          <a:stretch/>
        </p:blipFill>
        <p:spPr>
          <a:xfrm rot="-981000">
            <a:off x="2272320" y="1328760"/>
            <a:ext cx="1619640" cy="2807640"/>
          </a:xfrm>
          <a:prstGeom prst="rect">
            <a:avLst/>
          </a:prstGeom>
          <a:noFill/>
          <a:ln w="101600" cap="sq" cmpd="sng">
            <a:solidFill>
              <a:srgbClr val="FDFDFD"/>
            </a:solidFill>
            <a:prstDash val="solid"/>
            <a:miter lim="8000"/>
            <a:headEnd type="none" w="sm" len="sm"/>
            <a:tailEnd type="none" w="sm" len="sm"/>
          </a:ln>
          <a:effectLst>
            <a:outerShdw blurRad="57240" dist="37372" dir="7559207" sy="98000" kx="110000" ky="200000" algn="tl" rotWithShape="0">
              <a:srgbClr val="000000">
                <a:alpha val="20000"/>
              </a:srgbClr>
            </a:outerShdw>
          </a:effectLst>
        </p:spPr>
      </p:pic>
      <p:sp>
        <p:nvSpPr>
          <p:cNvPr id="617" name="Google Shape;617;p37"/>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18" name="Google Shape;618;p37"/>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Entorno sanitario</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24" name="Google Shape;624;p38"/>
          <p:cNvGrpSpPr/>
          <p:nvPr/>
        </p:nvGrpSpPr>
        <p:grpSpPr>
          <a:xfrm>
            <a:off x="108000" y="1236984"/>
            <a:ext cx="8927640" cy="4970136"/>
            <a:chOff x="108000" y="1236984"/>
            <a:chExt cx="8927640" cy="4970136"/>
          </a:xfrm>
        </p:grpSpPr>
        <p:grpSp>
          <p:nvGrpSpPr>
            <p:cNvPr id="625" name="Google Shape;625;p38"/>
            <p:cNvGrpSpPr/>
            <p:nvPr/>
          </p:nvGrpSpPr>
          <p:grpSpPr>
            <a:xfrm>
              <a:off x="108000" y="1257480"/>
              <a:ext cx="8927640" cy="4949640"/>
              <a:chOff x="108000" y="1257480"/>
              <a:chExt cx="8927640" cy="4949640"/>
            </a:xfrm>
          </p:grpSpPr>
          <p:sp>
            <p:nvSpPr>
              <p:cNvPr id="626" name="Google Shape;626;p38"/>
              <p:cNvSpPr/>
              <p:nvPr/>
            </p:nvSpPr>
            <p:spPr>
              <a:xfrm>
                <a:off x="108000" y="1257480"/>
                <a:ext cx="8927640" cy="4949640"/>
              </a:xfrm>
              <a:prstGeom prst="round2DiagRect">
                <a:avLst>
                  <a:gd name="adj1" fmla="val 16667"/>
                  <a:gd name="adj2" fmla="val 0"/>
                </a:avLst>
              </a:prstGeom>
              <a:solidFill>
                <a:schemeClr val="dk2"/>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7" name="Google Shape;627;p38"/>
              <p:cNvSpPr/>
              <p:nvPr/>
            </p:nvSpPr>
            <p:spPr>
              <a:xfrm>
                <a:off x="293040" y="2746080"/>
                <a:ext cx="2399400" cy="2284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Promoción actividad física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Promoción alimentación saludable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chemeClr val="lt1"/>
                    </a:solidFill>
                    <a:latin typeface="Calibri"/>
                    <a:ea typeface="Calibri"/>
                    <a:cs typeface="Calibri"/>
                    <a:sym typeface="Calibri"/>
                  </a:rPr>
                  <a:t>Bienestar y salud emocional</a:t>
                </a:r>
                <a:endParaRPr sz="1800" b="0" i="0" u="none" strike="noStrike" cap="none">
                  <a:solidFill>
                    <a:srgbClr val="000000"/>
                  </a:solidFill>
                  <a:latin typeface="Arial"/>
                  <a:ea typeface="Arial"/>
                  <a:cs typeface="Arial"/>
                  <a:sym typeface="Arial"/>
                </a:endParaRPr>
              </a:p>
            </p:txBody>
          </p:sp>
        </p:grpSp>
        <p:sp>
          <p:nvSpPr>
            <p:cNvPr id="628" name="Google Shape;628;p38"/>
            <p:cNvSpPr/>
            <p:nvPr/>
          </p:nvSpPr>
          <p:spPr>
            <a:xfrm rot="6150600">
              <a:off x="307440" y="1288080"/>
              <a:ext cx="936360" cy="1036440"/>
            </a:xfrm>
            <a:prstGeom prst="teardrop">
              <a:avLst>
                <a:gd name="adj" fmla="val 100000"/>
              </a:avLst>
            </a:prstGeom>
            <a:solidFill>
              <a:schemeClr val="lt1"/>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29" name="Google Shape;629;p38" descr="Resultado de imaxes para educación icono"/>
          <p:cNvPicPr preferRelativeResize="0"/>
          <p:nvPr/>
        </p:nvPicPr>
        <p:blipFill rotWithShape="1">
          <a:blip r:embed="rId3">
            <a:alphaModFix/>
          </a:blip>
          <a:srcRect/>
          <a:stretch/>
        </p:blipFill>
        <p:spPr>
          <a:xfrm>
            <a:off x="291960" y="1357200"/>
            <a:ext cx="896400" cy="894960"/>
          </a:xfrm>
          <a:prstGeom prst="rect">
            <a:avLst/>
          </a:prstGeom>
          <a:noFill/>
          <a:ln>
            <a:noFill/>
          </a:ln>
        </p:spPr>
      </p:pic>
      <p:pic>
        <p:nvPicPr>
          <p:cNvPr id="630" name="Google Shape;630;p38"/>
          <p:cNvPicPr preferRelativeResize="0"/>
          <p:nvPr/>
        </p:nvPicPr>
        <p:blipFill rotWithShape="1">
          <a:blip r:embed="rId4">
            <a:alphaModFix/>
          </a:blip>
          <a:srcRect l="23748" t="9075" r="25663" b="3234"/>
          <a:stretch/>
        </p:blipFill>
        <p:spPr>
          <a:xfrm>
            <a:off x="2863800" y="2587680"/>
            <a:ext cx="1817280" cy="2518920"/>
          </a:xfrm>
          <a:prstGeom prst="rect">
            <a:avLst/>
          </a:prstGeom>
          <a:noFill/>
          <a:ln>
            <a:noFill/>
          </a:ln>
        </p:spPr>
      </p:pic>
      <p:pic>
        <p:nvPicPr>
          <p:cNvPr id="631" name="Google Shape;631;p38"/>
          <p:cNvPicPr preferRelativeResize="0"/>
          <p:nvPr/>
        </p:nvPicPr>
        <p:blipFill rotWithShape="1">
          <a:blip r:embed="rId5">
            <a:alphaModFix/>
          </a:blip>
          <a:srcRect l="24361" t="8536" r="25323" b="3733"/>
          <a:stretch/>
        </p:blipFill>
        <p:spPr>
          <a:xfrm>
            <a:off x="4923000" y="2587680"/>
            <a:ext cx="1806120" cy="2518920"/>
          </a:xfrm>
          <a:prstGeom prst="rect">
            <a:avLst/>
          </a:prstGeom>
          <a:noFill/>
          <a:ln>
            <a:noFill/>
          </a:ln>
        </p:spPr>
      </p:pic>
      <p:pic>
        <p:nvPicPr>
          <p:cNvPr id="632" name="Google Shape;632;p38"/>
          <p:cNvPicPr preferRelativeResize="0"/>
          <p:nvPr/>
        </p:nvPicPr>
        <p:blipFill rotWithShape="1">
          <a:blip r:embed="rId6">
            <a:alphaModFix/>
          </a:blip>
          <a:srcRect l="23890" t="7399" r="25083" b="4160"/>
          <a:stretch/>
        </p:blipFill>
        <p:spPr>
          <a:xfrm>
            <a:off x="6931080" y="2587680"/>
            <a:ext cx="1817280" cy="2518920"/>
          </a:xfrm>
          <a:prstGeom prst="rect">
            <a:avLst/>
          </a:prstGeom>
          <a:noFill/>
          <a:ln>
            <a:noFill/>
          </a:ln>
        </p:spPr>
      </p:pic>
      <p:sp>
        <p:nvSpPr>
          <p:cNvPr id="633" name="Google Shape;633;p38"/>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39"/>
          <p:cNvGrpSpPr/>
          <p:nvPr/>
        </p:nvGrpSpPr>
        <p:grpSpPr>
          <a:xfrm>
            <a:off x="19080" y="1155470"/>
            <a:ext cx="9016920" cy="5031850"/>
            <a:chOff x="19080" y="1155470"/>
            <a:chExt cx="9016920" cy="5031850"/>
          </a:xfrm>
        </p:grpSpPr>
        <p:sp>
          <p:nvSpPr>
            <p:cNvPr id="640" name="Google Shape;640;p39"/>
            <p:cNvSpPr/>
            <p:nvPr/>
          </p:nvSpPr>
          <p:spPr>
            <a:xfrm>
              <a:off x="19080" y="1239120"/>
              <a:ext cx="9016920" cy="494820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p39"/>
            <p:cNvSpPr/>
            <p:nvPr/>
          </p:nvSpPr>
          <p:spPr>
            <a:xfrm rot="6150600">
              <a:off x="292320" y="1219680"/>
              <a:ext cx="936360" cy="1002960"/>
            </a:xfrm>
            <a:prstGeom prst="teardrop">
              <a:avLst>
                <a:gd name="adj" fmla="val 100000"/>
              </a:avLst>
            </a:prstGeom>
            <a:solidFill>
              <a:schemeClr val="lt1"/>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2" name="Google Shape;642;p39" descr="Resultado de imaxes para town hall icon"/>
          <p:cNvPicPr preferRelativeResize="0"/>
          <p:nvPr/>
        </p:nvPicPr>
        <p:blipFill rotWithShape="1">
          <a:blip r:embed="rId3">
            <a:alphaModFix/>
          </a:blip>
          <a:srcRect/>
          <a:stretch/>
        </p:blipFill>
        <p:spPr>
          <a:xfrm>
            <a:off x="312480" y="1273320"/>
            <a:ext cx="896040" cy="896040"/>
          </a:xfrm>
          <a:prstGeom prst="rect">
            <a:avLst/>
          </a:prstGeom>
          <a:noFill/>
          <a:ln>
            <a:noFill/>
          </a:ln>
        </p:spPr>
      </p:pic>
      <p:pic>
        <p:nvPicPr>
          <p:cNvPr id="643" name="Google Shape;643;p39"/>
          <p:cNvPicPr preferRelativeResize="0"/>
          <p:nvPr/>
        </p:nvPicPr>
        <p:blipFill rotWithShape="1">
          <a:blip r:embed="rId4">
            <a:alphaModFix/>
          </a:blip>
          <a:srcRect/>
          <a:stretch/>
        </p:blipFill>
        <p:spPr>
          <a:xfrm>
            <a:off x="304920" y="2514600"/>
            <a:ext cx="1798560" cy="2285640"/>
          </a:xfrm>
          <a:prstGeom prst="rect">
            <a:avLst/>
          </a:prstGeom>
          <a:noFill/>
          <a:ln>
            <a:noFill/>
          </a:ln>
        </p:spPr>
      </p:pic>
      <p:pic>
        <p:nvPicPr>
          <p:cNvPr id="644" name="Google Shape;644;p39"/>
          <p:cNvPicPr preferRelativeResize="0"/>
          <p:nvPr/>
        </p:nvPicPr>
        <p:blipFill rotWithShape="1">
          <a:blip r:embed="rId5">
            <a:alphaModFix/>
          </a:blip>
          <a:srcRect/>
          <a:stretch/>
        </p:blipFill>
        <p:spPr>
          <a:xfrm>
            <a:off x="2209680" y="1600200"/>
            <a:ext cx="3352320" cy="762120"/>
          </a:xfrm>
          <a:prstGeom prst="rect">
            <a:avLst/>
          </a:prstGeom>
          <a:noFill/>
          <a:ln w="9525" cap="flat" cmpd="sng">
            <a:solidFill>
              <a:srgbClr val="000000"/>
            </a:solidFill>
            <a:prstDash val="solid"/>
            <a:miter lim="8000"/>
            <a:headEnd type="none" w="sm" len="sm"/>
            <a:tailEnd type="none" w="sm" len="sm"/>
          </a:ln>
        </p:spPr>
      </p:pic>
      <p:grpSp>
        <p:nvGrpSpPr>
          <p:cNvPr id="645" name="Google Shape;645;p39"/>
          <p:cNvGrpSpPr/>
          <p:nvPr/>
        </p:nvGrpSpPr>
        <p:grpSpPr>
          <a:xfrm>
            <a:off x="1066680" y="4952880"/>
            <a:ext cx="3352320" cy="990360"/>
            <a:chOff x="1066680" y="4952880"/>
            <a:chExt cx="3352320" cy="990360"/>
          </a:xfrm>
        </p:grpSpPr>
        <p:pic>
          <p:nvPicPr>
            <p:cNvPr id="646" name="Google Shape;646;p39"/>
            <p:cNvPicPr preferRelativeResize="0"/>
            <p:nvPr/>
          </p:nvPicPr>
          <p:blipFill rotWithShape="1">
            <a:blip r:embed="rId6">
              <a:alphaModFix/>
            </a:blip>
            <a:srcRect/>
            <a:stretch/>
          </p:blipFill>
          <p:spPr>
            <a:xfrm>
              <a:off x="1066680" y="4952880"/>
              <a:ext cx="3335400" cy="493560"/>
            </a:xfrm>
            <a:prstGeom prst="rect">
              <a:avLst/>
            </a:prstGeom>
            <a:noFill/>
            <a:ln>
              <a:noFill/>
            </a:ln>
          </p:spPr>
        </p:pic>
        <p:pic>
          <p:nvPicPr>
            <p:cNvPr id="647" name="Google Shape;647;p39"/>
            <p:cNvPicPr preferRelativeResize="0"/>
            <p:nvPr/>
          </p:nvPicPr>
          <p:blipFill rotWithShape="1">
            <a:blip r:embed="rId7">
              <a:alphaModFix/>
            </a:blip>
            <a:srcRect/>
            <a:stretch/>
          </p:blipFill>
          <p:spPr>
            <a:xfrm>
              <a:off x="1066680" y="5447160"/>
              <a:ext cx="3352320" cy="496080"/>
            </a:xfrm>
            <a:prstGeom prst="rect">
              <a:avLst/>
            </a:prstGeom>
            <a:noFill/>
            <a:ln>
              <a:noFill/>
            </a:ln>
          </p:spPr>
        </p:pic>
      </p:grpSp>
      <p:pic>
        <p:nvPicPr>
          <p:cNvPr id="648" name="Google Shape;648;p39"/>
          <p:cNvPicPr preferRelativeResize="0"/>
          <p:nvPr/>
        </p:nvPicPr>
        <p:blipFill rotWithShape="1">
          <a:blip r:embed="rId8">
            <a:alphaModFix/>
          </a:blip>
          <a:srcRect/>
          <a:stretch/>
        </p:blipFill>
        <p:spPr>
          <a:xfrm>
            <a:off x="2209680" y="2514600"/>
            <a:ext cx="3352320" cy="2284200"/>
          </a:xfrm>
          <a:prstGeom prst="rect">
            <a:avLst/>
          </a:prstGeom>
          <a:noFill/>
          <a:ln w="9525" cap="flat" cmpd="sng">
            <a:solidFill>
              <a:srgbClr val="000000"/>
            </a:solidFill>
            <a:prstDash val="solid"/>
            <a:round/>
            <a:headEnd type="none" w="sm" len="sm"/>
            <a:tailEnd type="none" w="sm" len="sm"/>
          </a:ln>
        </p:spPr>
      </p:pic>
      <p:sp>
        <p:nvSpPr>
          <p:cNvPr id="649" name="Google Shape;649;p39"/>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50" name="Google Shape;650;p39"/>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Entorno local. Implementación local de la EPSP</a:t>
            </a:r>
            <a:endParaRPr sz="2800" b="0" i="0" u="none" strike="noStrike" cap="none">
              <a:solidFill>
                <a:srgbClr val="000000"/>
              </a:solidFill>
              <a:latin typeface="Arial"/>
              <a:ea typeface="Arial"/>
              <a:cs typeface="Arial"/>
              <a:sym typeface="Arial"/>
            </a:endParaRPr>
          </a:p>
        </p:txBody>
      </p:sp>
      <p:pic>
        <p:nvPicPr>
          <p:cNvPr id="651" name="Google Shape;651;p39" descr="unnamed.png"/>
          <p:cNvPicPr preferRelativeResize="0"/>
          <p:nvPr/>
        </p:nvPicPr>
        <p:blipFill rotWithShape="1">
          <a:blip r:embed="rId9">
            <a:alphaModFix/>
          </a:blip>
          <a:srcRect/>
          <a:stretch/>
        </p:blipFill>
        <p:spPr>
          <a:xfrm>
            <a:off x="5699880" y="1600200"/>
            <a:ext cx="3069000" cy="41907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5"/>
          <p:cNvSpPr/>
          <p:nvPr/>
        </p:nvSpPr>
        <p:spPr>
          <a:xfrm>
            <a:off x="8531640" y="5648400"/>
            <a:ext cx="54864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rgbClr val="FFFFFF"/>
                </a:solidFill>
                <a:latin typeface="Arial"/>
                <a:ea typeface="Arial"/>
                <a:cs typeface="Arial"/>
                <a:sym typeface="Arial"/>
              </a:rPr>
              <a:t>4</a:t>
            </a:fld>
            <a:endParaRPr sz="1800" b="0" i="0" u="none" strike="noStrike" cap="none">
              <a:solidFill>
                <a:srgbClr val="000000"/>
              </a:solidFill>
              <a:latin typeface="Arial"/>
              <a:ea typeface="Arial"/>
              <a:cs typeface="Arial"/>
              <a:sym typeface="Arial"/>
            </a:endParaRPr>
          </a:p>
        </p:txBody>
      </p:sp>
      <p:sp>
        <p:nvSpPr>
          <p:cNvPr id="95" name="Google Shape;95;p5"/>
          <p:cNvSpPr/>
          <p:nvPr/>
        </p:nvSpPr>
        <p:spPr>
          <a:xfrm>
            <a:off x="3512825" y="5470325"/>
            <a:ext cx="5502900" cy="490500"/>
          </a:xfrm>
          <a:prstGeom prst="rect">
            <a:avLst/>
          </a:prstGeom>
          <a:noFill/>
          <a:ln>
            <a:noFill/>
          </a:ln>
        </p:spPr>
        <p:txBody>
          <a:bodyPr spcFirstLastPara="1" wrap="square" lIns="90000" tIns="45000" rIns="90000" bIns="450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rgbClr val="1F497D"/>
                </a:solidFill>
                <a:latin typeface="Calibri"/>
                <a:ea typeface="Calibri"/>
                <a:cs typeface="Calibri"/>
                <a:sym typeface="Calibri"/>
              </a:rPr>
              <a:t>Pirámide poblacional de </a:t>
            </a:r>
            <a:r>
              <a:rPr lang="es-ES" sz="2000" b="1" i="0" u="none" strike="noStrike" cap="none">
                <a:solidFill>
                  <a:schemeClr val="dk2"/>
                </a:solidFill>
                <a:latin typeface="Calibri"/>
                <a:ea typeface="Calibri"/>
                <a:cs typeface="Calibri"/>
                <a:sym typeface="Calibri"/>
              </a:rPr>
              <a:t>Alcoi</a:t>
            </a:r>
            <a:r>
              <a:rPr lang="es-ES" sz="2000" b="1" i="0" u="none" strike="noStrike" cap="none">
                <a:solidFill>
                  <a:srgbClr val="3E6CA4"/>
                </a:solidFill>
                <a:latin typeface="Calibri"/>
                <a:ea typeface="Calibri"/>
                <a:cs typeface="Calibri"/>
                <a:sym typeface="Calibri"/>
              </a:rPr>
              <a:t>.</a:t>
            </a:r>
            <a:r>
              <a:rPr lang="es-ES" sz="2000" b="1" i="0" u="none" strike="noStrike" cap="none">
                <a:solidFill>
                  <a:srgbClr val="1F497D"/>
                </a:solidFill>
                <a:latin typeface="Calibri"/>
                <a:ea typeface="Calibri"/>
                <a:cs typeface="Calibri"/>
                <a:sym typeface="Calibri"/>
              </a:rPr>
              <a:t> Año </a:t>
            </a:r>
            <a:r>
              <a:rPr lang="es-ES" sz="2000" b="1" i="0" u="none" strike="noStrike" cap="none">
                <a:solidFill>
                  <a:schemeClr val="dk2"/>
                </a:solidFill>
                <a:latin typeface="Calibri"/>
                <a:ea typeface="Calibri"/>
                <a:cs typeface="Calibri"/>
                <a:sym typeface="Calibri"/>
              </a:rPr>
              <a:t>2025</a:t>
            </a:r>
            <a:endParaRPr sz="2000" b="0" i="0" u="none" strike="noStrike" cap="none">
              <a:solidFill>
                <a:schemeClr val="dk2"/>
              </a:solidFill>
              <a:latin typeface="Arial"/>
              <a:ea typeface="Arial"/>
              <a:cs typeface="Arial"/>
              <a:sym typeface="Arial"/>
            </a:endParaRPr>
          </a:p>
        </p:txBody>
      </p:sp>
      <p:sp>
        <p:nvSpPr>
          <p:cNvPr id="96" name="Google Shape;96;p5"/>
          <p:cNvSpPr/>
          <p:nvPr/>
        </p:nvSpPr>
        <p:spPr>
          <a:xfrm>
            <a:off x="0" y="1295275"/>
            <a:ext cx="3165900" cy="1712700"/>
          </a:xfrm>
          <a:prstGeom prst="roundRect">
            <a:avLst>
              <a:gd name="adj" fmla="val 16667"/>
            </a:avLst>
          </a:prstGeom>
          <a:solidFill>
            <a:schemeClr val="lt1"/>
          </a:solidFill>
          <a:ln>
            <a:noFill/>
          </a:ln>
          <a:effectLst>
            <a:outerShdw blurRad="39960" dist="20160" dir="5400000" rotWithShape="0">
              <a:srgbClr val="000000">
                <a:alpha val="36470"/>
              </a:srgbClr>
            </a:outerShdw>
          </a:effectLst>
        </p:spPr>
        <p:txBody>
          <a:bodyPr spcFirstLastPara="1" wrap="square" lIns="90000" tIns="45000" rIns="90000" bIns="45000" anchor="ctr" anchorCtr="0">
            <a:noAutofit/>
          </a:bodyPr>
          <a:lstStyle/>
          <a:p>
            <a:pPr marL="285840" marR="0" lvl="0" indent="-285840" algn="ctr" rtl="0">
              <a:lnSpc>
                <a:spcPct val="100000"/>
              </a:lnSpc>
              <a:spcBef>
                <a:spcPts val="0"/>
              </a:spcBef>
              <a:spcAft>
                <a:spcPts val="0"/>
              </a:spcAft>
              <a:buClr>
                <a:srgbClr val="000000"/>
              </a:buClr>
              <a:buSzPts val="2400"/>
              <a:buFont typeface="Arial"/>
              <a:buNone/>
            </a:pPr>
            <a:r>
              <a:rPr lang="es-ES" sz="2200" b="0" i="0" u="none" strike="noStrike" cap="none">
                <a:solidFill>
                  <a:schemeClr val="dk1"/>
                </a:solidFill>
                <a:latin typeface="Calibri"/>
                <a:ea typeface="Calibri"/>
                <a:cs typeface="Calibri"/>
                <a:sym typeface="Calibri"/>
              </a:rPr>
              <a:t>	</a:t>
            </a:r>
            <a:r>
              <a:rPr lang="es-ES" sz="2200" b="1" i="0" u="none" strike="noStrike" cap="none">
                <a:solidFill>
                  <a:srgbClr val="1F497D"/>
                </a:solidFill>
                <a:latin typeface="Calibri"/>
                <a:ea typeface="Calibri"/>
                <a:cs typeface="Calibri"/>
                <a:sym typeface="Calibri"/>
              </a:rPr>
              <a:t>Población total</a:t>
            </a:r>
            <a:r>
              <a:rPr lang="es-ES" sz="2200" b="1">
                <a:solidFill>
                  <a:srgbClr val="1F497D"/>
                </a:solidFill>
                <a:latin typeface="Calibri"/>
                <a:ea typeface="Calibri"/>
                <a:cs typeface="Calibri"/>
                <a:sym typeface="Calibri"/>
              </a:rPr>
              <a:t>: 61.613</a:t>
            </a:r>
            <a:r>
              <a:rPr lang="es-ES" sz="2200" b="1" i="0" u="none" strike="noStrike" cap="none">
                <a:solidFill>
                  <a:srgbClr val="FF0000"/>
                </a:solidFill>
                <a:latin typeface="Calibri"/>
                <a:ea typeface="Calibri"/>
                <a:cs typeface="Calibri"/>
                <a:sym typeface="Calibri"/>
              </a:rPr>
              <a:t> </a:t>
            </a:r>
            <a:r>
              <a:rPr lang="es-ES" sz="2200" b="1" i="0" u="none" strike="noStrike" cap="none">
                <a:solidFill>
                  <a:schemeClr val="dk1"/>
                </a:solidFill>
                <a:latin typeface="Calibri"/>
                <a:ea typeface="Calibri"/>
                <a:cs typeface="Calibri"/>
                <a:sym typeface="Calibri"/>
              </a:rPr>
              <a:t> </a:t>
            </a:r>
            <a:endParaRPr sz="2200" b="1">
              <a:solidFill>
                <a:schemeClr val="dk1"/>
              </a:solidFill>
              <a:latin typeface="Calibri"/>
              <a:ea typeface="Calibri"/>
              <a:cs typeface="Calibri"/>
              <a:sym typeface="Calibri"/>
            </a:endParaRPr>
          </a:p>
          <a:p>
            <a:pPr marL="743040" marR="0" lvl="1" indent="-273140" algn="l" rtl="0">
              <a:lnSpc>
                <a:spcPct val="100000"/>
              </a:lnSpc>
              <a:spcBef>
                <a:spcPts val="601"/>
              </a:spcBef>
              <a:spcAft>
                <a:spcPts val="0"/>
              </a:spcAft>
              <a:buClr>
                <a:srgbClr val="1F497D"/>
              </a:buClr>
              <a:buSzPts val="2200"/>
              <a:buFont typeface="Arial"/>
              <a:buChar char="•"/>
            </a:pPr>
            <a:r>
              <a:rPr lang="es-ES" sz="2200" b="1" i="0" u="none" strike="noStrike" cap="none">
                <a:solidFill>
                  <a:srgbClr val="1F497D"/>
                </a:solidFill>
                <a:latin typeface="Calibri"/>
                <a:ea typeface="Calibri"/>
                <a:cs typeface="Calibri"/>
                <a:sym typeface="Calibri"/>
              </a:rPr>
              <a:t>Hombres</a:t>
            </a:r>
            <a:r>
              <a:rPr lang="es-ES" sz="2200" b="1">
                <a:solidFill>
                  <a:srgbClr val="1F497D"/>
                </a:solidFill>
                <a:latin typeface="Calibri"/>
                <a:ea typeface="Calibri"/>
                <a:cs typeface="Calibri"/>
                <a:sym typeface="Calibri"/>
              </a:rPr>
              <a:t>: </a:t>
            </a:r>
            <a:r>
              <a:rPr lang="es-ES" sz="2200" b="1">
                <a:solidFill>
                  <a:srgbClr val="008000"/>
                </a:solidFill>
                <a:latin typeface="Calibri"/>
                <a:ea typeface="Calibri"/>
                <a:cs typeface="Calibri"/>
                <a:sym typeface="Calibri"/>
              </a:rPr>
              <a:t>49%</a:t>
            </a:r>
            <a:endParaRPr sz="2200" b="0" i="0" u="none" strike="noStrike" cap="none">
              <a:solidFill>
                <a:srgbClr val="008000"/>
              </a:solidFill>
              <a:latin typeface="Arial"/>
              <a:ea typeface="Arial"/>
              <a:cs typeface="Arial"/>
              <a:sym typeface="Arial"/>
            </a:endParaRPr>
          </a:p>
          <a:p>
            <a:pPr marL="743040" marR="0" lvl="1" indent="-273140" algn="l" rtl="0">
              <a:lnSpc>
                <a:spcPct val="100000"/>
              </a:lnSpc>
              <a:spcBef>
                <a:spcPts val="601"/>
              </a:spcBef>
              <a:spcAft>
                <a:spcPts val="0"/>
              </a:spcAft>
              <a:buClr>
                <a:srgbClr val="1F497D"/>
              </a:buClr>
              <a:buSzPts val="2200"/>
              <a:buFont typeface="Arial"/>
              <a:buChar char="•"/>
            </a:pPr>
            <a:r>
              <a:rPr lang="es-ES" sz="2200" b="1" i="0" u="none" strike="noStrike" cap="none">
                <a:solidFill>
                  <a:srgbClr val="1F497D"/>
                </a:solidFill>
                <a:latin typeface="Calibri"/>
                <a:ea typeface="Calibri"/>
                <a:cs typeface="Calibri"/>
                <a:sym typeface="Calibri"/>
              </a:rPr>
              <a:t>Mujeres:</a:t>
            </a:r>
            <a:r>
              <a:rPr lang="es-ES" sz="2200" b="1" i="0" u="none" strike="noStrike" cap="none">
                <a:solidFill>
                  <a:srgbClr val="008000"/>
                </a:solidFill>
                <a:latin typeface="Calibri"/>
                <a:ea typeface="Calibri"/>
                <a:cs typeface="Calibri"/>
                <a:sym typeface="Calibri"/>
              </a:rPr>
              <a:t> 5</a:t>
            </a:r>
            <a:r>
              <a:rPr lang="es-ES" sz="2200" b="1">
                <a:solidFill>
                  <a:srgbClr val="008000"/>
                </a:solidFill>
                <a:latin typeface="Calibri"/>
                <a:ea typeface="Calibri"/>
                <a:cs typeface="Calibri"/>
                <a:sym typeface="Calibri"/>
              </a:rPr>
              <a:t>1%</a:t>
            </a:r>
            <a:r>
              <a:rPr lang="es-ES" sz="2200" b="1" i="0" u="none" strike="noStrike" cap="none">
                <a:solidFill>
                  <a:srgbClr val="008000"/>
                </a:solidFill>
                <a:latin typeface="Calibri"/>
                <a:ea typeface="Calibri"/>
                <a:cs typeface="Calibri"/>
                <a:sym typeface="Calibri"/>
              </a:rPr>
              <a:t>   </a:t>
            </a:r>
            <a:endParaRPr sz="2200" b="0" i="0" u="none" strike="noStrike" cap="none">
              <a:solidFill>
                <a:srgbClr val="008000"/>
              </a:solidFill>
              <a:latin typeface="Arial"/>
              <a:ea typeface="Arial"/>
              <a:cs typeface="Arial"/>
              <a:sym typeface="Arial"/>
            </a:endParaRPr>
          </a:p>
        </p:txBody>
      </p:sp>
      <p:graphicFrame>
        <p:nvGraphicFramePr>
          <p:cNvPr id="97" name="Google Shape;97;p5"/>
          <p:cNvGraphicFramePr/>
          <p:nvPr>
            <p:extLst>
              <p:ext uri="{D42A27DB-BD31-4B8C-83A1-F6EECF244321}">
                <p14:modId xmlns:p14="http://schemas.microsoft.com/office/powerpoint/2010/main" val="445992476"/>
              </p:ext>
            </p:extLst>
          </p:nvPr>
        </p:nvGraphicFramePr>
        <p:xfrm>
          <a:off x="152280" y="3094530"/>
          <a:ext cx="3013650" cy="3102500"/>
        </p:xfrm>
        <a:graphic>
          <a:graphicData uri="http://schemas.openxmlformats.org/drawingml/2006/table">
            <a:tbl>
              <a:tblPr>
                <a:noFill/>
                <a:tableStyleId>{B0D09E93-9DDA-4259-A968-8919FE6D1DBF}</a:tableStyleId>
              </a:tblPr>
              <a:tblGrid>
                <a:gridCol w="923225">
                  <a:extLst>
                    <a:ext uri="{9D8B030D-6E8A-4147-A177-3AD203B41FA5}">
                      <a16:colId xmlns:a16="http://schemas.microsoft.com/office/drawing/2014/main" val="20000"/>
                    </a:ext>
                  </a:extLst>
                </a:gridCol>
                <a:gridCol w="1031850">
                  <a:extLst>
                    <a:ext uri="{9D8B030D-6E8A-4147-A177-3AD203B41FA5}">
                      <a16:colId xmlns:a16="http://schemas.microsoft.com/office/drawing/2014/main" val="20001"/>
                    </a:ext>
                  </a:extLst>
                </a:gridCol>
                <a:gridCol w="1058575">
                  <a:extLst>
                    <a:ext uri="{9D8B030D-6E8A-4147-A177-3AD203B41FA5}">
                      <a16:colId xmlns:a16="http://schemas.microsoft.com/office/drawing/2014/main" val="20002"/>
                    </a:ext>
                  </a:extLst>
                </a:gridCol>
              </a:tblGrid>
              <a:tr h="822225">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a:solidFill>
                            <a:schemeClr val="lt1"/>
                          </a:solidFill>
                          <a:latin typeface="Calibri"/>
                          <a:ea typeface="Calibri"/>
                          <a:cs typeface="Calibri"/>
                          <a:sym typeface="Calibri"/>
                        </a:rPr>
                        <a:t>Grupos de edad</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a:solidFill>
                            <a:schemeClr val="lt1"/>
                          </a:solidFill>
                          <a:latin typeface="Calibri"/>
                          <a:ea typeface="Calibri"/>
                          <a:cs typeface="Calibri"/>
                          <a:sym typeface="Calibri"/>
                        </a:rPr>
                        <a:t>Número de personas</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sz="1400" b="1" u="none" strike="noStrike" cap="none">
                          <a:solidFill>
                            <a:schemeClr val="lt1"/>
                          </a:solidFill>
                          <a:latin typeface="Calibri"/>
                          <a:ea typeface="Calibri"/>
                          <a:cs typeface="Calibri"/>
                          <a:sym typeface="Calibri"/>
                        </a:rPr>
                        <a:t>Porcentaje del total (%)</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0200">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dirty="0">
                          <a:solidFill>
                            <a:schemeClr val="dk1"/>
                          </a:solidFill>
                          <a:latin typeface="Calibri"/>
                          <a:ea typeface="Calibri"/>
                          <a:cs typeface="Calibri"/>
                          <a:sym typeface="Calibri"/>
                        </a:rPr>
                        <a:t>0-1</a:t>
                      </a:r>
                      <a:r>
                        <a:rPr lang="es-ES" dirty="0">
                          <a:solidFill>
                            <a:schemeClr val="dk1"/>
                          </a:solidFill>
                          <a:latin typeface="Calibri"/>
                          <a:ea typeface="Calibri"/>
                          <a:cs typeface="Calibri"/>
                          <a:sym typeface="Calibri"/>
                        </a:rPr>
                        <a:t>4</a:t>
                      </a:r>
                      <a:r>
                        <a:rPr lang="es-ES" sz="1400" b="0" u="none" strike="noStrike" cap="none" dirty="0">
                          <a:solidFill>
                            <a:schemeClr val="dk1"/>
                          </a:solidFill>
                          <a:latin typeface="Calibri"/>
                          <a:ea typeface="Calibri"/>
                          <a:cs typeface="Calibri"/>
                          <a:sym typeface="Calibri"/>
                        </a:rPr>
                        <a:t> años</a:t>
                      </a:r>
                      <a:endParaRPr sz="1400" b="0" u="none" strike="noStrike" cap="none" dirty="0">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7.615</a:t>
                      </a:r>
                      <a:endParaRPr sz="1400" u="none" strike="noStrike" cap="none">
                        <a:solidFill>
                          <a:schemeClr val="dk1"/>
                        </a:solidFil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12,4</a:t>
                      </a:r>
                      <a:r>
                        <a:rPr lang="es-ES" sz="140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370200">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a:solidFill>
                            <a:schemeClr val="dk1"/>
                          </a:solidFill>
                          <a:latin typeface="Calibri"/>
                          <a:ea typeface="Calibri"/>
                          <a:cs typeface="Calibri"/>
                          <a:sym typeface="Calibri"/>
                        </a:rPr>
                        <a:t>1</a:t>
                      </a:r>
                      <a:r>
                        <a:rPr lang="es-ES">
                          <a:solidFill>
                            <a:schemeClr val="dk1"/>
                          </a:solidFill>
                          <a:latin typeface="Calibri"/>
                          <a:ea typeface="Calibri"/>
                          <a:cs typeface="Calibri"/>
                          <a:sym typeface="Calibri"/>
                        </a:rPr>
                        <a:t>5</a:t>
                      </a:r>
                      <a:r>
                        <a:rPr lang="es-ES" sz="1400" b="0" u="none" strike="noStrike" cap="none">
                          <a:solidFill>
                            <a:schemeClr val="dk1"/>
                          </a:solidFill>
                          <a:latin typeface="Calibri"/>
                          <a:ea typeface="Calibri"/>
                          <a:cs typeface="Calibri"/>
                          <a:sym typeface="Calibri"/>
                        </a:rPr>
                        <a:t>-</a:t>
                      </a:r>
                      <a:r>
                        <a:rPr lang="es-ES">
                          <a:solidFill>
                            <a:schemeClr val="dk1"/>
                          </a:solidFill>
                          <a:latin typeface="Calibri"/>
                          <a:ea typeface="Calibri"/>
                          <a:cs typeface="Calibri"/>
                          <a:sym typeface="Calibri"/>
                        </a:rPr>
                        <a:t>29</a:t>
                      </a:r>
                      <a:r>
                        <a:rPr lang="es-ES" sz="1400" b="0" u="none" strike="noStrike" cap="none">
                          <a:solidFill>
                            <a:schemeClr val="dk1"/>
                          </a:solidFill>
                          <a:latin typeface="Calibri"/>
                          <a:ea typeface="Calibri"/>
                          <a:cs typeface="Calibri"/>
                          <a:sym typeface="Calibri"/>
                        </a:rPr>
                        <a:t> años</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a:ea typeface="Calibri"/>
                          <a:cs typeface="Calibri"/>
                          <a:sym typeface="Calibri"/>
                        </a:rPr>
                        <a:t>10.565</a:t>
                      </a:r>
                      <a:endParaRPr sz="1400" u="none" strike="noStrike" cap="none" dirty="0">
                        <a:solidFill>
                          <a:schemeClr val="dk1"/>
                        </a:solidFil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17,2</a:t>
                      </a:r>
                      <a:r>
                        <a:rPr lang="es-ES" sz="140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370200">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a:solidFill>
                            <a:schemeClr val="dk1"/>
                          </a:solidFill>
                          <a:latin typeface="Calibri"/>
                          <a:ea typeface="Calibri"/>
                          <a:cs typeface="Calibri"/>
                          <a:sym typeface="Calibri"/>
                        </a:rPr>
                        <a:t>3</a:t>
                      </a:r>
                      <a:r>
                        <a:rPr lang="es-ES">
                          <a:solidFill>
                            <a:schemeClr val="dk1"/>
                          </a:solidFill>
                          <a:latin typeface="Calibri"/>
                          <a:ea typeface="Calibri"/>
                          <a:cs typeface="Calibri"/>
                          <a:sym typeface="Calibri"/>
                        </a:rPr>
                        <a:t>0</a:t>
                      </a:r>
                      <a:r>
                        <a:rPr lang="es-ES" sz="1400" b="0" u="none" strike="noStrike" cap="none">
                          <a:solidFill>
                            <a:schemeClr val="dk1"/>
                          </a:solidFill>
                          <a:latin typeface="Calibri"/>
                          <a:ea typeface="Calibri"/>
                          <a:cs typeface="Calibri"/>
                          <a:sym typeface="Calibri"/>
                        </a:rPr>
                        <a:t>-</a:t>
                      </a:r>
                      <a:r>
                        <a:rPr lang="es-ES" sz="1400" u="none" strike="noStrike" cap="none">
                          <a:solidFill>
                            <a:schemeClr val="dk1"/>
                          </a:solidFill>
                          <a:latin typeface="Calibri"/>
                          <a:ea typeface="Calibri"/>
                          <a:cs typeface="Calibri"/>
                          <a:sym typeface="Calibri"/>
                        </a:rPr>
                        <a:t>6</a:t>
                      </a:r>
                      <a:r>
                        <a:rPr lang="es-ES">
                          <a:solidFill>
                            <a:schemeClr val="dk1"/>
                          </a:solidFill>
                          <a:latin typeface="Calibri"/>
                          <a:ea typeface="Calibri"/>
                          <a:cs typeface="Calibri"/>
                          <a:sym typeface="Calibri"/>
                        </a:rPr>
                        <a:t>4</a:t>
                      </a:r>
                      <a:r>
                        <a:rPr lang="es-ES" sz="1400" b="0" u="none" strike="noStrike" cap="none">
                          <a:solidFill>
                            <a:schemeClr val="dk1"/>
                          </a:solidFill>
                          <a:latin typeface="Calibri"/>
                          <a:ea typeface="Calibri"/>
                          <a:cs typeface="Calibri"/>
                          <a:sym typeface="Calibri"/>
                        </a:rPr>
                        <a:t> años</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panose="020F0502020204030204" pitchFamily="34" charset="0"/>
                          <a:ea typeface="Calibri" panose="020F0502020204030204" pitchFamily="34" charset="0"/>
                          <a:cs typeface="Calibri" panose="020F0502020204030204" pitchFamily="34" charset="0"/>
                        </a:rPr>
                        <a:t>29.837</a:t>
                      </a:r>
                      <a:endParaRPr sz="14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48,4</a:t>
                      </a:r>
                      <a:r>
                        <a:rPr lang="es-ES" sz="140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442975">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a:solidFill>
                            <a:schemeClr val="dk1"/>
                          </a:solidFill>
                          <a:latin typeface="Calibri"/>
                          <a:ea typeface="Calibri"/>
                          <a:cs typeface="Calibri"/>
                          <a:sym typeface="Calibri"/>
                        </a:rPr>
                        <a:t>6</a:t>
                      </a:r>
                      <a:r>
                        <a:rPr lang="es-ES">
                          <a:solidFill>
                            <a:schemeClr val="dk1"/>
                          </a:solidFill>
                          <a:latin typeface="Calibri"/>
                          <a:ea typeface="Calibri"/>
                          <a:cs typeface="Calibri"/>
                          <a:sym typeface="Calibri"/>
                        </a:rPr>
                        <a:t>5</a:t>
                      </a:r>
                      <a:r>
                        <a:rPr lang="es-ES" sz="1400" b="0" u="none" strike="noStrike" cap="none">
                          <a:solidFill>
                            <a:schemeClr val="dk1"/>
                          </a:solidFill>
                          <a:latin typeface="Calibri"/>
                          <a:ea typeface="Calibri"/>
                          <a:cs typeface="Calibri"/>
                          <a:sym typeface="Calibri"/>
                        </a:rPr>
                        <a:t>-</a:t>
                      </a:r>
                      <a:r>
                        <a:rPr lang="es-ES">
                          <a:solidFill>
                            <a:schemeClr val="dk1"/>
                          </a:solidFill>
                          <a:latin typeface="Calibri"/>
                          <a:ea typeface="Calibri"/>
                          <a:cs typeface="Calibri"/>
                          <a:sym typeface="Calibri"/>
                        </a:rPr>
                        <a:t>79</a:t>
                      </a:r>
                      <a:r>
                        <a:rPr lang="es-ES" sz="1400" b="0" u="none" strike="noStrike" cap="none">
                          <a:solidFill>
                            <a:schemeClr val="dk1"/>
                          </a:solidFill>
                          <a:latin typeface="Calibri"/>
                          <a:ea typeface="Calibri"/>
                          <a:cs typeface="Calibri"/>
                          <a:sym typeface="Calibri"/>
                        </a:rPr>
                        <a:t>  años</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panose="020F0502020204030204" pitchFamily="34" charset="0"/>
                          <a:ea typeface="Calibri" panose="020F0502020204030204" pitchFamily="34" charset="0"/>
                          <a:cs typeface="Calibri" panose="020F0502020204030204" pitchFamily="34" charset="0"/>
                        </a:rPr>
                        <a:t>9.491</a:t>
                      </a:r>
                      <a:endParaRPr sz="14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15,4</a:t>
                      </a:r>
                      <a:r>
                        <a:rPr lang="es-ES" sz="140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370200">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dirty="0">
                          <a:solidFill>
                            <a:schemeClr val="dk1"/>
                          </a:solidFill>
                          <a:latin typeface="Calibri"/>
                          <a:ea typeface="Calibri"/>
                          <a:cs typeface="Calibri"/>
                          <a:sym typeface="Calibri"/>
                        </a:rPr>
                        <a:t>&gt; </a:t>
                      </a:r>
                      <a:r>
                        <a:rPr lang="es-ES" sz="1400" u="none" strike="noStrike" cap="none" dirty="0">
                          <a:solidFill>
                            <a:schemeClr val="dk1"/>
                          </a:solidFill>
                          <a:latin typeface="Calibri"/>
                          <a:ea typeface="Calibri"/>
                          <a:cs typeface="Calibri"/>
                          <a:sym typeface="Calibri"/>
                        </a:rPr>
                        <a:t>80</a:t>
                      </a:r>
                      <a:r>
                        <a:rPr lang="es-ES" sz="1400" b="0" u="none" strike="noStrike" cap="none" dirty="0">
                          <a:solidFill>
                            <a:schemeClr val="dk1"/>
                          </a:solidFill>
                          <a:latin typeface="Calibri"/>
                          <a:ea typeface="Calibri"/>
                          <a:cs typeface="Calibri"/>
                          <a:sym typeface="Calibri"/>
                        </a:rPr>
                        <a:t> años</a:t>
                      </a:r>
                      <a:endParaRPr sz="1400" b="0" u="none" strike="noStrike" cap="none" dirty="0">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panose="020F0502020204030204" pitchFamily="34" charset="0"/>
                          <a:ea typeface="Calibri" panose="020F0502020204030204" pitchFamily="34" charset="0"/>
                          <a:cs typeface="Calibri" panose="020F0502020204030204" pitchFamily="34" charset="0"/>
                        </a:rPr>
                        <a:t>4.105</a:t>
                      </a:r>
                      <a:endParaRPr sz="14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a:solidFill>
                            <a:schemeClr val="dk1"/>
                          </a:solidFill>
                          <a:latin typeface="Calibri"/>
                          <a:ea typeface="Calibri"/>
                          <a:cs typeface="Calibri"/>
                          <a:sym typeface="Calibri"/>
                        </a:rPr>
                        <a:t>6,6</a:t>
                      </a:r>
                      <a:r>
                        <a:rPr lang="es-ES" sz="1400" u="none" strike="noStrike" cap="none">
                          <a:solidFill>
                            <a:schemeClr val="dk1"/>
                          </a:solidFill>
                          <a:latin typeface="Calibri"/>
                          <a:ea typeface="Calibri"/>
                          <a:cs typeface="Calibri"/>
                          <a:sym typeface="Calibri"/>
                        </a:rPr>
                        <a:t>%</a:t>
                      </a:r>
                      <a:endParaRPr sz="1400" u="none" strike="noStrike" cap="none">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5"/>
                  </a:ext>
                </a:extLst>
              </a:tr>
              <a:tr h="356500">
                <a:tc>
                  <a:txBody>
                    <a:bodyPr/>
                    <a:lstStyle/>
                    <a:p>
                      <a:pPr marL="0" marR="0" lvl="0" indent="0" algn="ctr" rtl="0">
                        <a:lnSpc>
                          <a:spcPct val="100000"/>
                        </a:lnSpc>
                        <a:spcBef>
                          <a:spcPts val="0"/>
                        </a:spcBef>
                        <a:spcAft>
                          <a:spcPts val="0"/>
                        </a:spcAft>
                        <a:buClr>
                          <a:srgbClr val="000000"/>
                        </a:buClr>
                        <a:buSzPts val="1400"/>
                        <a:buFont typeface="Arial"/>
                        <a:buNone/>
                      </a:pPr>
                      <a:r>
                        <a:rPr lang="es-ES" sz="1400" b="0" u="none" strike="noStrike" cap="none">
                          <a:solidFill>
                            <a:schemeClr val="dk1"/>
                          </a:solidFill>
                          <a:latin typeface="Calibri"/>
                          <a:ea typeface="Calibri"/>
                          <a:cs typeface="Calibri"/>
                          <a:sym typeface="Calibri"/>
                        </a:rPr>
                        <a:t>Total</a:t>
                      </a:r>
                      <a:endParaRPr sz="1400" b="0" u="none" strike="noStrike" cap="none">
                        <a:solidFill>
                          <a:srgbClr val="000000"/>
                        </a:solidFill>
                        <a:latin typeface="Arial"/>
                        <a:ea typeface="Arial"/>
                        <a:cs typeface="Arial"/>
                        <a:sym typeface="Arial"/>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panose="020F0502020204030204" pitchFamily="34" charset="0"/>
                          <a:ea typeface="Calibri" panose="020F0502020204030204" pitchFamily="34" charset="0"/>
                          <a:cs typeface="Calibri" panose="020F0502020204030204" pitchFamily="34" charset="0"/>
                        </a:rPr>
                        <a:t>61.613</a:t>
                      </a:r>
                      <a:endParaRPr sz="14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9350" marR="93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s-ES" dirty="0">
                          <a:solidFill>
                            <a:schemeClr val="dk1"/>
                          </a:solidFill>
                          <a:latin typeface="Calibri"/>
                          <a:ea typeface="Calibri"/>
                          <a:cs typeface="Calibri"/>
                          <a:sym typeface="Calibri"/>
                        </a:rPr>
                        <a:t>100</a:t>
                      </a:r>
                      <a:r>
                        <a:rPr lang="es-ES" sz="1400" u="none" strike="noStrike" cap="none" dirty="0">
                          <a:solidFill>
                            <a:schemeClr val="dk1"/>
                          </a:solidFill>
                          <a:latin typeface="Calibri"/>
                          <a:ea typeface="Calibri"/>
                          <a:cs typeface="Calibri"/>
                          <a:sym typeface="Calibri"/>
                        </a:rPr>
                        <a:t>%</a:t>
                      </a:r>
                      <a:endParaRPr sz="1400" u="none" strike="noStrike" cap="none" dirty="0">
                        <a:solidFill>
                          <a:schemeClr val="dk1"/>
                        </a:solidFill>
                      </a:endParaRPr>
                    </a:p>
                  </a:txBody>
                  <a:tcPr marL="9350" marR="9350" marT="45725" marB="45725" anchor="b">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6"/>
                  </a:ext>
                </a:extLst>
              </a:tr>
            </a:tbl>
          </a:graphicData>
        </a:graphic>
      </p:graphicFrame>
      <p:sp>
        <p:nvSpPr>
          <p:cNvPr id="98" name="Google Shape;98;p5"/>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
        <p:nvSpPr>
          <p:cNvPr id="99" name="Google Shape;99;p5"/>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¿por qué es necesaria?</a:t>
            </a:r>
            <a:endParaRPr sz="2800" b="0" i="0" u="none" strike="noStrike" cap="none">
              <a:solidFill>
                <a:srgbClr val="000000"/>
              </a:solidFill>
              <a:latin typeface="Arial"/>
              <a:ea typeface="Arial"/>
              <a:cs typeface="Arial"/>
              <a:sym typeface="Arial"/>
            </a:endParaRPr>
          </a:p>
        </p:txBody>
      </p:sp>
      <p:pic>
        <p:nvPicPr>
          <p:cNvPr id="100" name="Google Shape;100;p5"/>
          <p:cNvPicPr preferRelativeResize="0"/>
          <p:nvPr/>
        </p:nvPicPr>
        <p:blipFill>
          <a:blip r:embed="rId3">
            <a:alphaModFix/>
          </a:blip>
          <a:stretch>
            <a:fillRect/>
          </a:stretch>
        </p:blipFill>
        <p:spPr>
          <a:xfrm>
            <a:off x="3269925" y="1700076"/>
            <a:ext cx="5673274" cy="358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74"/>
    </mc:Choice>
    <mc:Fallback xmlns="">
      <p:transition spd="slow" advTm="237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40"/>
          <p:cNvGrpSpPr/>
          <p:nvPr/>
        </p:nvGrpSpPr>
        <p:grpSpPr>
          <a:xfrm>
            <a:off x="19080" y="1155470"/>
            <a:ext cx="9016920" cy="5031850"/>
            <a:chOff x="19080" y="1155470"/>
            <a:chExt cx="9016920" cy="5031850"/>
          </a:xfrm>
        </p:grpSpPr>
        <p:sp>
          <p:nvSpPr>
            <p:cNvPr id="658" name="Google Shape;658;p40"/>
            <p:cNvSpPr/>
            <p:nvPr/>
          </p:nvSpPr>
          <p:spPr>
            <a:xfrm>
              <a:off x="19080" y="1239120"/>
              <a:ext cx="9016920" cy="4948200"/>
            </a:xfrm>
            <a:prstGeom prst="round2DiagRect">
              <a:avLst>
                <a:gd name="adj1" fmla="val 16667"/>
                <a:gd name="adj2" fmla="val 0"/>
              </a:avLst>
            </a:prstGeom>
            <a:solidFill>
              <a:srgbClr val="E36C09"/>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p40"/>
            <p:cNvSpPr/>
            <p:nvPr/>
          </p:nvSpPr>
          <p:spPr>
            <a:xfrm rot="6150600">
              <a:off x="292320" y="1219680"/>
              <a:ext cx="936360" cy="1002960"/>
            </a:xfrm>
            <a:prstGeom prst="teardrop">
              <a:avLst>
                <a:gd name="adj" fmla="val 100000"/>
              </a:avLst>
            </a:prstGeom>
            <a:solidFill>
              <a:schemeClr val="lt1"/>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60" name="Google Shape;660;p40" descr="Resultado de imaxes para town hall icon"/>
          <p:cNvPicPr preferRelativeResize="0"/>
          <p:nvPr/>
        </p:nvPicPr>
        <p:blipFill rotWithShape="1">
          <a:blip r:embed="rId3">
            <a:alphaModFix/>
          </a:blip>
          <a:srcRect/>
          <a:stretch/>
        </p:blipFill>
        <p:spPr>
          <a:xfrm>
            <a:off x="312480" y="1273320"/>
            <a:ext cx="896040" cy="896040"/>
          </a:xfrm>
          <a:prstGeom prst="rect">
            <a:avLst/>
          </a:prstGeom>
          <a:noFill/>
          <a:ln>
            <a:noFill/>
          </a:ln>
        </p:spPr>
      </p:pic>
      <p:sp>
        <p:nvSpPr>
          <p:cNvPr id="661" name="Google Shape;661;p40"/>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62" name="Google Shape;662;p40"/>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Entorno local. Implementación local de la EPSP</a:t>
            </a:r>
            <a:endParaRPr sz="2800" b="0" i="0" u="none" strike="noStrike" cap="none">
              <a:solidFill>
                <a:srgbClr val="000000"/>
              </a:solidFill>
              <a:latin typeface="Arial"/>
              <a:ea typeface="Arial"/>
              <a:cs typeface="Arial"/>
              <a:sym typeface="Arial"/>
            </a:endParaRPr>
          </a:p>
        </p:txBody>
      </p:sp>
      <p:pic>
        <p:nvPicPr>
          <p:cNvPr id="663" name="Google Shape;663;p40"/>
          <p:cNvPicPr preferRelativeResize="0"/>
          <p:nvPr/>
        </p:nvPicPr>
        <p:blipFill rotWithShape="1">
          <a:blip r:embed="rId4">
            <a:alphaModFix/>
          </a:blip>
          <a:srcRect/>
          <a:stretch/>
        </p:blipFill>
        <p:spPr>
          <a:xfrm>
            <a:off x="6636960" y="1353960"/>
            <a:ext cx="2293560" cy="3289680"/>
          </a:xfrm>
          <a:prstGeom prst="rect">
            <a:avLst/>
          </a:prstGeom>
          <a:noFill/>
          <a:ln w="9525" cap="flat" cmpd="sng">
            <a:solidFill>
              <a:srgbClr val="4F81BD"/>
            </a:solidFill>
            <a:prstDash val="solid"/>
            <a:round/>
            <a:headEnd type="none" w="sm" len="sm"/>
            <a:tailEnd type="none" w="sm" len="sm"/>
          </a:ln>
        </p:spPr>
      </p:pic>
      <p:pic>
        <p:nvPicPr>
          <p:cNvPr id="664" name="Google Shape;664;p40"/>
          <p:cNvPicPr preferRelativeResize="0"/>
          <p:nvPr/>
        </p:nvPicPr>
        <p:blipFill rotWithShape="1">
          <a:blip r:embed="rId5">
            <a:alphaModFix/>
          </a:blip>
          <a:srcRect/>
          <a:stretch/>
        </p:blipFill>
        <p:spPr>
          <a:xfrm>
            <a:off x="4906440" y="2670480"/>
            <a:ext cx="2595960" cy="3323880"/>
          </a:xfrm>
          <a:prstGeom prst="rect">
            <a:avLst/>
          </a:prstGeom>
          <a:noFill/>
          <a:ln w="9525" cap="flat" cmpd="sng">
            <a:solidFill>
              <a:srgbClr val="4F81BD"/>
            </a:solidFill>
            <a:prstDash val="solid"/>
            <a:round/>
            <a:headEnd type="none" w="sm" len="sm"/>
            <a:tailEnd type="none" w="sm" len="sm"/>
          </a:ln>
        </p:spPr>
      </p:pic>
      <p:pic>
        <p:nvPicPr>
          <p:cNvPr id="665" name="Google Shape;665;p40"/>
          <p:cNvPicPr preferRelativeResize="0"/>
          <p:nvPr/>
        </p:nvPicPr>
        <p:blipFill rotWithShape="1">
          <a:blip r:embed="rId6">
            <a:alphaModFix/>
          </a:blip>
          <a:srcRect/>
          <a:stretch/>
        </p:blipFill>
        <p:spPr>
          <a:xfrm>
            <a:off x="1658520" y="1243800"/>
            <a:ext cx="3341520" cy="1180080"/>
          </a:xfrm>
          <a:prstGeom prst="rect">
            <a:avLst/>
          </a:prstGeom>
          <a:noFill/>
          <a:ln w="9525" cap="flat" cmpd="sng">
            <a:solidFill>
              <a:srgbClr val="4F81BD"/>
            </a:solidFill>
            <a:prstDash val="solid"/>
            <a:round/>
            <a:headEnd type="none" w="sm" len="sm"/>
            <a:tailEnd type="none" w="sm" len="sm"/>
          </a:ln>
        </p:spPr>
      </p:pic>
      <p:pic>
        <p:nvPicPr>
          <p:cNvPr id="666" name="Google Shape;666;p40"/>
          <p:cNvPicPr preferRelativeResize="0"/>
          <p:nvPr/>
        </p:nvPicPr>
        <p:blipFill rotWithShape="1">
          <a:blip r:embed="rId7">
            <a:alphaModFix/>
          </a:blip>
          <a:srcRect/>
          <a:stretch/>
        </p:blipFill>
        <p:spPr>
          <a:xfrm>
            <a:off x="2705040" y="2457360"/>
            <a:ext cx="2397960" cy="3361320"/>
          </a:xfrm>
          <a:prstGeom prst="rect">
            <a:avLst/>
          </a:prstGeom>
          <a:noFill/>
          <a:ln w="9525" cap="flat" cmpd="sng">
            <a:solidFill>
              <a:srgbClr val="4F81BD"/>
            </a:solidFill>
            <a:prstDash val="solid"/>
            <a:round/>
            <a:headEnd type="none" w="sm" len="sm"/>
            <a:tailEnd type="none" w="sm" len="sm"/>
          </a:ln>
        </p:spPr>
      </p:pic>
      <p:pic>
        <p:nvPicPr>
          <p:cNvPr id="667" name="Google Shape;667;p40"/>
          <p:cNvPicPr preferRelativeResize="0"/>
          <p:nvPr/>
        </p:nvPicPr>
        <p:blipFill rotWithShape="1">
          <a:blip r:embed="rId8">
            <a:alphaModFix/>
          </a:blip>
          <a:srcRect/>
          <a:stretch/>
        </p:blipFill>
        <p:spPr>
          <a:xfrm>
            <a:off x="107280" y="2508120"/>
            <a:ext cx="2481120" cy="3361320"/>
          </a:xfrm>
          <a:prstGeom prst="rect">
            <a:avLst/>
          </a:prstGeom>
          <a:noFill/>
          <a:ln w="9525" cap="flat" cmpd="sng">
            <a:solidFill>
              <a:srgbClr val="4F81BD"/>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1"/>
          <p:cNvSpPr/>
          <p:nvPr/>
        </p:nvSpPr>
        <p:spPr>
          <a:xfrm>
            <a:off x="19080" y="1239120"/>
            <a:ext cx="9016920" cy="4948200"/>
          </a:xfrm>
          <a:prstGeom prst="round2DiagRect">
            <a:avLst>
              <a:gd name="adj1" fmla="val 16667"/>
              <a:gd name="adj2" fmla="val 0"/>
            </a:avLst>
          </a:prstGeom>
          <a:solidFill>
            <a:srgbClr val="008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4" name="Google Shape;674;p41" descr="D:\Usuarios\pcampos\AppData\Local\Microsoft\Windows\Temporary Internet Files\Content.Outlook\5975IH7A\web-estilosvidasaludable (4).png"/>
          <p:cNvPicPr preferRelativeResize="0"/>
          <p:nvPr/>
        </p:nvPicPr>
        <p:blipFill rotWithShape="1">
          <a:blip r:embed="rId3">
            <a:alphaModFix/>
          </a:blip>
          <a:srcRect/>
          <a:stretch/>
        </p:blipFill>
        <p:spPr>
          <a:xfrm>
            <a:off x="355680" y="1628640"/>
            <a:ext cx="2501280" cy="1073520"/>
          </a:xfrm>
          <a:prstGeom prst="rect">
            <a:avLst/>
          </a:prstGeom>
          <a:noFill/>
          <a:ln>
            <a:noFill/>
          </a:ln>
        </p:spPr>
      </p:pic>
      <p:pic>
        <p:nvPicPr>
          <p:cNvPr id="675" name="Google Shape;675;p41"/>
          <p:cNvPicPr preferRelativeResize="0"/>
          <p:nvPr/>
        </p:nvPicPr>
        <p:blipFill rotWithShape="1">
          <a:blip r:embed="rId4">
            <a:alphaModFix/>
          </a:blip>
          <a:srcRect/>
          <a:stretch/>
        </p:blipFill>
        <p:spPr>
          <a:xfrm>
            <a:off x="323640" y="2925000"/>
            <a:ext cx="2131560" cy="3076200"/>
          </a:xfrm>
          <a:prstGeom prst="rect">
            <a:avLst/>
          </a:prstGeom>
          <a:noFill/>
          <a:ln w="19050" cap="flat" cmpd="sng">
            <a:solidFill>
              <a:srgbClr val="000000"/>
            </a:solidFill>
            <a:prstDash val="solid"/>
            <a:miter lim="8000"/>
            <a:headEnd type="none" w="sm" len="sm"/>
            <a:tailEnd type="none" w="sm" len="sm"/>
          </a:ln>
        </p:spPr>
      </p:pic>
      <p:pic>
        <p:nvPicPr>
          <p:cNvPr id="676" name="Google Shape;676;p41"/>
          <p:cNvPicPr preferRelativeResize="0"/>
          <p:nvPr/>
        </p:nvPicPr>
        <p:blipFill rotWithShape="1">
          <a:blip r:embed="rId5">
            <a:alphaModFix/>
          </a:blip>
          <a:srcRect/>
          <a:stretch/>
        </p:blipFill>
        <p:spPr>
          <a:xfrm>
            <a:off x="2658600" y="2925000"/>
            <a:ext cx="2201400" cy="3076200"/>
          </a:xfrm>
          <a:prstGeom prst="rect">
            <a:avLst/>
          </a:prstGeom>
          <a:noFill/>
          <a:ln>
            <a:noFill/>
          </a:ln>
        </p:spPr>
      </p:pic>
      <p:pic>
        <p:nvPicPr>
          <p:cNvPr id="677" name="Google Shape;677;p41" descr="Resultado de imaxes para apuntate a un estilo de vida saludable"/>
          <p:cNvPicPr preferRelativeResize="0"/>
          <p:nvPr/>
        </p:nvPicPr>
        <p:blipFill rotWithShape="1">
          <a:blip r:embed="rId6">
            <a:alphaModFix/>
          </a:blip>
          <a:srcRect/>
          <a:stretch/>
        </p:blipFill>
        <p:spPr>
          <a:xfrm>
            <a:off x="3204000" y="1628640"/>
            <a:ext cx="1953000" cy="1073520"/>
          </a:xfrm>
          <a:prstGeom prst="rect">
            <a:avLst/>
          </a:prstGeom>
          <a:noFill/>
          <a:ln>
            <a:noFill/>
          </a:ln>
        </p:spPr>
      </p:pic>
      <p:pic>
        <p:nvPicPr>
          <p:cNvPr id="678" name="Google Shape;678;p41"/>
          <p:cNvPicPr preferRelativeResize="0"/>
          <p:nvPr/>
        </p:nvPicPr>
        <p:blipFill rotWithShape="1">
          <a:blip r:embed="rId7">
            <a:alphaModFix/>
          </a:blip>
          <a:srcRect/>
          <a:stretch/>
        </p:blipFill>
        <p:spPr>
          <a:xfrm flipH="1">
            <a:off x="7365240" y="2925000"/>
            <a:ext cx="669240" cy="2307960"/>
          </a:xfrm>
          <a:prstGeom prst="rect">
            <a:avLst/>
          </a:prstGeom>
          <a:noFill/>
          <a:ln w="9525" cap="flat" cmpd="sng">
            <a:solidFill>
              <a:srgbClr val="000000"/>
            </a:solidFill>
            <a:prstDash val="solid"/>
            <a:miter lim="8000"/>
            <a:headEnd type="none" w="sm" len="sm"/>
            <a:tailEnd type="none" w="sm" len="sm"/>
          </a:ln>
        </p:spPr>
      </p:pic>
      <p:pic>
        <p:nvPicPr>
          <p:cNvPr id="679" name="Google Shape;679;p41"/>
          <p:cNvPicPr preferRelativeResize="0"/>
          <p:nvPr/>
        </p:nvPicPr>
        <p:blipFill rotWithShape="1">
          <a:blip r:embed="rId8">
            <a:alphaModFix/>
          </a:blip>
          <a:srcRect/>
          <a:stretch/>
        </p:blipFill>
        <p:spPr>
          <a:xfrm flipH="1">
            <a:off x="8097840" y="2925000"/>
            <a:ext cx="711360" cy="2307960"/>
          </a:xfrm>
          <a:prstGeom prst="rect">
            <a:avLst/>
          </a:prstGeom>
          <a:noFill/>
          <a:ln w="9525" cap="flat" cmpd="sng">
            <a:solidFill>
              <a:srgbClr val="000000"/>
            </a:solidFill>
            <a:prstDash val="solid"/>
            <a:miter lim="8000"/>
            <a:headEnd type="none" w="sm" len="sm"/>
            <a:tailEnd type="none" w="sm" len="sm"/>
          </a:ln>
        </p:spPr>
      </p:pic>
      <p:pic>
        <p:nvPicPr>
          <p:cNvPr id="680" name="Google Shape;680;p41"/>
          <p:cNvPicPr preferRelativeResize="0"/>
          <p:nvPr/>
        </p:nvPicPr>
        <p:blipFill rotWithShape="1">
          <a:blip r:embed="rId9">
            <a:alphaModFix/>
          </a:blip>
          <a:srcRect/>
          <a:stretch/>
        </p:blipFill>
        <p:spPr>
          <a:xfrm>
            <a:off x="5543640" y="1601280"/>
            <a:ext cx="1548720" cy="1100880"/>
          </a:xfrm>
          <a:prstGeom prst="rect">
            <a:avLst/>
          </a:prstGeom>
          <a:noFill/>
          <a:ln>
            <a:noFill/>
          </a:ln>
        </p:spPr>
      </p:pic>
      <p:sp>
        <p:nvSpPr>
          <p:cNvPr id="681" name="Google Shape;681;p41"/>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Acciones desarrolladas en la Estrategia</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682" name="Google Shape;682;p41"/>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Otras acciones y materiales</a:t>
            </a:r>
            <a:endParaRPr sz="2800" b="0" i="0" u="none" strike="noStrike" cap="none">
              <a:solidFill>
                <a:srgbClr val="000000"/>
              </a:solidFill>
              <a:latin typeface="Arial"/>
              <a:ea typeface="Arial"/>
              <a:cs typeface="Arial"/>
              <a:sym typeface="Arial"/>
            </a:endParaRPr>
          </a:p>
        </p:txBody>
      </p:sp>
      <p:pic>
        <p:nvPicPr>
          <p:cNvPr id="683" name="Google Shape;683;p41"/>
          <p:cNvPicPr preferRelativeResize="0"/>
          <p:nvPr/>
        </p:nvPicPr>
        <p:blipFill rotWithShape="1">
          <a:blip r:embed="rId10">
            <a:alphaModFix/>
          </a:blip>
          <a:srcRect/>
          <a:stretch/>
        </p:blipFill>
        <p:spPr>
          <a:xfrm>
            <a:off x="4936320" y="2862360"/>
            <a:ext cx="2396880" cy="332496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42"/>
          <p:cNvPicPr preferRelativeResize="0"/>
          <p:nvPr/>
        </p:nvPicPr>
        <p:blipFill rotWithShape="1">
          <a:blip r:embed="rId3">
            <a:alphaModFix/>
          </a:blip>
          <a:srcRect/>
          <a:stretch/>
        </p:blipFill>
        <p:spPr>
          <a:xfrm>
            <a:off x="828720" y="3274560"/>
            <a:ext cx="3022920" cy="2401200"/>
          </a:xfrm>
          <a:prstGeom prst="rect">
            <a:avLst/>
          </a:prstGeom>
          <a:noFill/>
          <a:ln>
            <a:noFill/>
          </a:ln>
        </p:spPr>
      </p:pic>
      <p:sp>
        <p:nvSpPr>
          <p:cNvPr id="689" name="Google Shape;689;p42"/>
          <p:cNvSpPr/>
          <p:nvPr/>
        </p:nvSpPr>
        <p:spPr>
          <a:xfrm>
            <a:off x="6876360" y="6338880"/>
            <a:ext cx="2133360" cy="36468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s-ES" sz="2000" b="1" i="0" u="none" strike="noStrike" cap="none">
                <a:solidFill>
                  <a:srgbClr val="632523"/>
                </a:solidFill>
                <a:latin typeface="Calibri"/>
                <a:ea typeface="Calibri"/>
                <a:cs typeface="Calibri"/>
                <a:sym typeface="Calibri"/>
              </a:rPr>
              <a:t>[35]</a:t>
            </a:r>
            <a:endParaRPr sz="2000" b="0" i="0" u="none" strike="noStrike" cap="none">
              <a:solidFill>
                <a:srgbClr val="000000"/>
              </a:solidFill>
              <a:latin typeface="Arial"/>
              <a:ea typeface="Arial"/>
              <a:cs typeface="Arial"/>
              <a:sym typeface="Arial"/>
            </a:endParaRPr>
          </a:p>
        </p:txBody>
      </p:sp>
      <p:sp>
        <p:nvSpPr>
          <p:cNvPr id="690" name="Google Shape;690;p42"/>
          <p:cNvSpPr/>
          <p:nvPr/>
        </p:nvSpPr>
        <p:spPr>
          <a:xfrm>
            <a:off x="0" y="0"/>
            <a:ext cx="9143640" cy="2345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s-ES" sz="3200" b="1" i="0" u="none" strike="noStrike" cap="none">
                <a:solidFill>
                  <a:srgbClr val="1F497D"/>
                </a:solidFill>
                <a:latin typeface="Calibri"/>
                <a:ea typeface="Calibri"/>
                <a:cs typeface="Calibri"/>
                <a:sym typeface="Calibri"/>
              </a:rPr>
              <a:t>“Que las elecciones más sanas sean las más fáciles” </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1F497D"/>
                </a:solidFill>
                <a:latin typeface="Calibri"/>
                <a:ea typeface="Calibri"/>
                <a:cs typeface="Calibri"/>
                <a:sym typeface="Calibri"/>
              </a:rPr>
              <a:t>Organización Mundial de la Salud</a:t>
            </a:r>
            <a:endParaRPr sz="2800" b="0" i="0" u="none" strike="noStrike" cap="none">
              <a:solidFill>
                <a:srgbClr val="000000"/>
              </a:solidFill>
              <a:latin typeface="Arial"/>
              <a:ea typeface="Arial"/>
              <a:cs typeface="Arial"/>
              <a:sym typeface="Arial"/>
            </a:endParaRPr>
          </a:p>
        </p:txBody>
      </p:sp>
      <p:sp>
        <p:nvSpPr>
          <p:cNvPr id="691" name="Google Shape;691;p42"/>
          <p:cNvSpPr/>
          <p:nvPr/>
        </p:nvSpPr>
        <p:spPr>
          <a:xfrm>
            <a:off x="5400" y="44640"/>
            <a:ext cx="1728000" cy="1295640"/>
          </a:xfrm>
          <a:prstGeom prst="rect">
            <a:avLst/>
          </a:prstGeom>
          <a:solidFill>
            <a:schemeClr val="l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92" name="Google Shape;692;p42" title="logo-ajuntament-alcoi.jpg"/>
          <p:cNvPicPr preferRelativeResize="0"/>
          <p:nvPr/>
        </p:nvPicPr>
        <p:blipFill>
          <a:blip r:embed="rId4">
            <a:alphaModFix/>
          </a:blip>
          <a:stretch>
            <a:fillRect/>
          </a:stretch>
        </p:blipFill>
        <p:spPr>
          <a:xfrm>
            <a:off x="4521450" y="3232388"/>
            <a:ext cx="3534525" cy="2219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6"/>
          <p:cNvPicPr preferRelativeResize="0"/>
          <p:nvPr/>
        </p:nvPicPr>
        <p:blipFill rotWithShape="1">
          <a:blip r:embed="rId3">
            <a:alphaModFix/>
          </a:blip>
          <a:srcRect l="34008" t="38462" r="34063" b="34819"/>
          <a:stretch/>
        </p:blipFill>
        <p:spPr>
          <a:xfrm>
            <a:off x="380880" y="1180080"/>
            <a:ext cx="4734360" cy="1943640"/>
          </a:xfrm>
          <a:prstGeom prst="rect">
            <a:avLst/>
          </a:prstGeom>
          <a:noFill/>
          <a:ln>
            <a:noFill/>
          </a:ln>
        </p:spPr>
      </p:pic>
      <p:grpSp>
        <p:nvGrpSpPr>
          <p:cNvPr id="107" name="Google Shape;107;p6"/>
          <p:cNvGrpSpPr/>
          <p:nvPr/>
        </p:nvGrpSpPr>
        <p:grpSpPr>
          <a:xfrm>
            <a:off x="6923880" y="3352680"/>
            <a:ext cx="2067480" cy="1980720"/>
            <a:chOff x="6923880" y="3352680"/>
            <a:chExt cx="2067480" cy="1980720"/>
          </a:xfrm>
        </p:grpSpPr>
        <p:sp>
          <p:nvSpPr>
            <p:cNvPr id="108" name="Google Shape;108;p6"/>
            <p:cNvSpPr/>
            <p:nvPr/>
          </p:nvSpPr>
          <p:spPr>
            <a:xfrm>
              <a:off x="6923880" y="3352680"/>
              <a:ext cx="2067480" cy="1980720"/>
            </a:xfrm>
            <a:prstGeom prst="ellipse">
              <a:avLst/>
            </a:prstGeom>
            <a:solidFill>
              <a:srgbClr val="24406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6"/>
            <p:cNvSpPr/>
            <p:nvPr/>
          </p:nvSpPr>
          <p:spPr>
            <a:xfrm>
              <a:off x="6982920" y="3418200"/>
              <a:ext cx="1545120" cy="1526400"/>
            </a:xfrm>
            <a:prstGeom prst="ellipse">
              <a:avLst/>
            </a:prstGeom>
            <a:solidFill>
              <a:srgbClr val="DAE5F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6"/>
            <p:cNvSpPr/>
            <p:nvPr/>
          </p:nvSpPr>
          <p:spPr>
            <a:xfrm>
              <a:off x="7502400" y="4910040"/>
              <a:ext cx="844560" cy="363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rgbClr val="DAE5F1"/>
                  </a:solidFill>
                  <a:latin typeface="Federo"/>
                  <a:ea typeface="Federo"/>
                  <a:cs typeface="Federo"/>
                  <a:sym typeface="Federo"/>
                </a:rPr>
                <a:t>86,0</a:t>
              </a:r>
              <a:endParaRPr sz="1800" b="0" i="0" u="none" strike="noStrike" cap="none">
                <a:solidFill>
                  <a:srgbClr val="000000"/>
                </a:solidFill>
                <a:latin typeface="Arial"/>
                <a:ea typeface="Arial"/>
                <a:cs typeface="Arial"/>
                <a:sym typeface="Arial"/>
              </a:endParaRPr>
            </a:p>
          </p:txBody>
        </p:sp>
        <p:sp>
          <p:nvSpPr>
            <p:cNvPr id="111" name="Google Shape;111;p6"/>
            <p:cNvSpPr/>
            <p:nvPr/>
          </p:nvSpPr>
          <p:spPr>
            <a:xfrm>
              <a:off x="7349760" y="4409280"/>
              <a:ext cx="886680" cy="45540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s-ES" sz="2400" b="1" i="0" u="none" strike="noStrike" cap="none">
                  <a:solidFill>
                    <a:srgbClr val="0070C0"/>
                  </a:solidFill>
                  <a:latin typeface="Federo"/>
                  <a:ea typeface="Federo"/>
                  <a:cs typeface="Federo"/>
                  <a:sym typeface="Federo"/>
                </a:rPr>
                <a:t> </a:t>
              </a:r>
              <a:r>
                <a:rPr lang="es-ES" sz="1800" b="1" i="0" u="none" strike="noStrike" cap="none">
                  <a:solidFill>
                    <a:srgbClr val="244061"/>
                  </a:solidFill>
                  <a:latin typeface="Federo"/>
                  <a:ea typeface="Federo"/>
                  <a:cs typeface="Federo"/>
                  <a:sym typeface="Federo"/>
                </a:rPr>
                <a:t>62,6</a:t>
              </a:r>
              <a:endParaRPr sz="1800" b="0" i="0" u="none" strike="noStrike" cap="none">
                <a:solidFill>
                  <a:srgbClr val="000000"/>
                </a:solidFill>
                <a:latin typeface="Arial"/>
                <a:ea typeface="Arial"/>
                <a:cs typeface="Arial"/>
                <a:sym typeface="Arial"/>
              </a:endParaRPr>
            </a:p>
          </p:txBody>
        </p:sp>
        <p:pic>
          <p:nvPicPr>
            <p:cNvPr id="112" name="Google Shape;112;p6" descr="Resultado de imaxes para mujer icono"/>
            <p:cNvPicPr preferRelativeResize="0"/>
            <p:nvPr/>
          </p:nvPicPr>
          <p:blipFill rotWithShape="1">
            <a:blip r:embed="rId4">
              <a:alphaModFix/>
            </a:blip>
            <a:srcRect/>
            <a:stretch/>
          </p:blipFill>
          <p:spPr>
            <a:xfrm>
              <a:off x="7369920" y="3939840"/>
              <a:ext cx="485640" cy="458640"/>
            </a:xfrm>
            <a:prstGeom prst="rect">
              <a:avLst/>
            </a:prstGeom>
            <a:noFill/>
            <a:ln>
              <a:noFill/>
            </a:ln>
          </p:spPr>
        </p:pic>
      </p:grpSp>
      <p:grpSp>
        <p:nvGrpSpPr>
          <p:cNvPr id="113" name="Google Shape;113;p6"/>
          <p:cNvGrpSpPr/>
          <p:nvPr/>
        </p:nvGrpSpPr>
        <p:grpSpPr>
          <a:xfrm>
            <a:off x="4964760" y="3429000"/>
            <a:ext cx="1969200" cy="2057040"/>
            <a:chOff x="4964760" y="3429000"/>
            <a:chExt cx="1969200" cy="2057040"/>
          </a:xfrm>
        </p:grpSpPr>
        <p:sp>
          <p:nvSpPr>
            <p:cNvPr id="114" name="Google Shape;114;p6"/>
            <p:cNvSpPr/>
            <p:nvPr/>
          </p:nvSpPr>
          <p:spPr>
            <a:xfrm>
              <a:off x="4964760" y="3429000"/>
              <a:ext cx="1969200" cy="2057040"/>
            </a:xfrm>
            <a:prstGeom prst="ellipse">
              <a:avLst/>
            </a:prstGeom>
            <a:solidFill>
              <a:srgbClr val="00800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6"/>
            <p:cNvSpPr/>
            <p:nvPr/>
          </p:nvSpPr>
          <p:spPr>
            <a:xfrm>
              <a:off x="5328360" y="3469680"/>
              <a:ext cx="1554120" cy="1658160"/>
            </a:xfrm>
            <a:prstGeom prst="ellipse">
              <a:avLst/>
            </a:prstGeom>
            <a:solidFill>
              <a:srgbClr val="92D05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6"/>
            <p:cNvSpPr/>
            <p:nvPr/>
          </p:nvSpPr>
          <p:spPr>
            <a:xfrm>
              <a:off x="5401800" y="4931280"/>
              <a:ext cx="750960" cy="516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rgbClr val="92D050"/>
                  </a:solidFill>
                  <a:latin typeface="Federo"/>
                  <a:ea typeface="Federo"/>
                  <a:cs typeface="Federo"/>
                  <a:sym typeface="Federo"/>
                </a:rPr>
                <a:t>80.4</a:t>
              </a:r>
              <a:r>
                <a:rPr lang="es-ES" sz="2800" b="1" i="0" u="none" strike="noStrike" cap="none">
                  <a:solidFill>
                    <a:srgbClr val="0070C0"/>
                  </a:solidFill>
                  <a:latin typeface="Federo"/>
                  <a:ea typeface="Federo"/>
                  <a:cs typeface="Federo"/>
                  <a:sym typeface="Federo"/>
                </a:rPr>
                <a:t> </a:t>
              </a:r>
              <a:endParaRPr sz="2800" b="0" i="0" u="none" strike="noStrike" cap="none">
                <a:solidFill>
                  <a:srgbClr val="000000"/>
                </a:solidFill>
                <a:latin typeface="Arial"/>
                <a:ea typeface="Arial"/>
                <a:cs typeface="Arial"/>
                <a:sym typeface="Arial"/>
              </a:endParaRPr>
            </a:p>
          </p:txBody>
        </p:sp>
        <p:sp>
          <p:nvSpPr>
            <p:cNvPr id="117" name="Google Shape;117;p6"/>
            <p:cNvSpPr/>
            <p:nvPr/>
          </p:nvSpPr>
          <p:spPr>
            <a:xfrm>
              <a:off x="5820840" y="4654440"/>
              <a:ext cx="717120" cy="39456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s-ES" sz="1800" b="1" i="0" u="none" strike="noStrike" cap="none">
                  <a:solidFill>
                    <a:srgbClr val="008000"/>
                  </a:solidFill>
                  <a:latin typeface="Federo"/>
                  <a:ea typeface="Federo"/>
                  <a:cs typeface="Federo"/>
                  <a:sym typeface="Federo"/>
                </a:rPr>
                <a:t>63,9</a:t>
              </a:r>
              <a:r>
                <a:rPr lang="es-ES" sz="2000" b="1" i="0" u="none" strike="noStrike" cap="none">
                  <a:solidFill>
                    <a:srgbClr val="0070C0"/>
                  </a:solidFill>
                  <a:latin typeface="Federo"/>
                  <a:ea typeface="Federo"/>
                  <a:cs typeface="Federo"/>
                  <a:sym typeface="Federo"/>
                </a:rPr>
                <a:t> </a:t>
              </a:r>
              <a:endParaRPr sz="2000" b="0" i="0" u="none" strike="noStrike" cap="none">
                <a:solidFill>
                  <a:srgbClr val="000000"/>
                </a:solidFill>
                <a:latin typeface="Arial"/>
                <a:ea typeface="Arial"/>
                <a:cs typeface="Arial"/>
                <a:sym typeface="Arial"/>
              </a:endParaRPr>
            </a:p>
          </p:txBody>
        </p:sp>
        <p:pic>
          <p:nvPicPr>
            <p:cNvPr id="118" name="Google Shape;118;p6" descr="Resultado de imaxes para hombre icono"/>
            <p:cNvPicPr preferRelativeResize="0"/>
            <p:nvPr/>
          </p:nvPicPr>
          <p:blipFill rotWithShape="1">
            <a:blip r:embed="rId5">
              <a:alphaModFix/>
            </a:blip>
            <a:srcRect/>
            <a:stretch/>
          </p:blipFill>
          <p:spPr>
            <a:xfrm>
              <a:off x="6008040" y="4027680"/>
              <a:ext cx="474120" cy="482760"/>
            </a:xfrm>
            <a:prstGeom prst="rect">
              <a:avLst/>
            </a:prstGeom>
            <a:noFill/>
            <a:ln>
              <a:noFill/>
            </a:ln>
          </p:spPr>
        </p:pic>
      </p:grpSp>
      <p:grpSp>
        <p:nvGrpSpPr>
          <p:cNvPr id="119" name="Google Shape;119;p6"/>
          <p:cNvGrpSpPr/>
          <p:nvPr/>
        </p:nvGrpSpPr>
        <p:grpSpPr>
          <a:xfrm>
            <a:off x="5867280" y="1295280"/>
            <a:ext cx="2067480" cy="2062800"/>
            <a:chOff x="5867280" y="1295280"/>
            <a:chExt cx="2067480" cy="2062800"/>
          </a:xfrm>
        </p:grpSpPr>
        <p:sp>
          <p:nvSpPr>
            <p:cNvPr id="120" name="Google Shape;120;p6"/>
            <p:cNvSpPr/>
            <p:nvPr/>
          </p:nvSpPr>
          <p:spPr>
            <a:xfrm>
              <a:off x="5867280" y="1295280"/>
              <a:ext cx="2067480" cy="2062800"/>
            </a:xfrm>
            <a:prstGeom prst="ellipse">
              <a:avLst/>
            </a:prstGeom>
            <a:solidFill>
              <a:srgbClr val="FF660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6"/>
            <p:cNvSpPr/>
            <p:nvPr/>
          </p:nvSpPr>
          <p:spPr>
            <a:xfrm>
              <a:off x="6093000" y="1299960"/>
              <a:ext cx="1631880" cy="1662840"/>
            </a:xfrm>
            <a:prstGeom prst="ellipse">
              <a:avLst/>
            </a:prstGeom>
            <a:solidFill>
              <a:srgbClr val="FFC00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6"/>
            <p:cNvSpPr/>
            <p:nvPr/>
          </p:nvSpPr>
          <p:spPr>
            <a:xfrm>
              <a:off x="6486840" y="2818440"/>
              <a:ext cx="788400" cy="516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a:solidFill>
                    <a:srgbClr val="FFC000"/>
                  </a:solidFill>
                  <a:latin typeface="Federo"/>
                  <a:ea typeface="Federo"/>
                  <a:cs typeface="Federo"/>
                  <a:sym typeface="Federo"/>
                </a:rPr>
                <a:t>83,3</a:t>
              </a:r>
              <a:r>
                <a:rPr lang="es-ES" sz="2800" b="1" i="0" u="none" strike="noStrike" cap="none">
                  <a:solidFill>
                    <a:srgbClr val="0070C0"/>
                  </a:solidFill>
                  <a:latin typeface="Federo"/>
                  <a:ea typeface="Federo"/>
                  <a:cs typeface="Federo"/>
                  <a:sym typeface="Federo"/>
                </a:rPr>
                <a:t> </a:t>
              </a:r>
              <a:endParaRPr sz="2800" b="0" i="0" u="none" strike="noStrike" cap="none">
                <a:solidFill>
                  <a:srgbClr val="000000"/>
                </a:solidFill>
                <a:latin typeface="Arial"/>
                <a:ea typeface="Arial"/>
                <a:cs typeface="Arial"/>
                <a:sym typeface="Arial"/>
              </a:endParaRPr>
            </a:p>
          </p:txBody>
        </p:sp>
        <p:sp>
          <p:nvSpPr>
            <p:cNvPr id="123" name="Google Shape;123;p6"/>
            <p:cNvSpPr/>
            <p:nvPr/>
          </p:nvSpPr>
          <p:spPr>
            <a:xfrm>
              <a:off x="6536160" y="2512080"/>
              <a:ext cx="752760" cy="39456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s-ES" sz="1800" b="1" i="0" u="none" strike="noStrike" cap="none">
                  <a:solidFill>
                    <a:srgbClr val="FF6600"/>
                  </a:solidFill>
                  <a:latin typeface="Federo"/>
                  <a:ea typeface="Federo"/>
                  <a:cs typeface="Federo"/>
                  <a:sym typeface="Federo"/>
                </a:rPr>
                <a:t>63,2</a:t>
              </a:r>
              <a:r>
                <a:rPr lang="es-ES" sz="2000" b="1" i="0" u="none" strike="noStrike" cap="none">
                  <a:solidFill>
                    <a:srgbClr val="0070C0"/>
                  </a:solidFill>
                  <a:latin typeface="Federo"/>
                  <a:ea typeface="Federo"/>
                  <a:cs typeface="Federo"/>
                  <a:sym typeface="Federo"/>
                </a:rPr>
                <a:t> </a:t>
              </a:r>
              <a:endParaRPr sz="2000" b="0" i="0" u="none" strike="noStrike" cap="none">
                <a:solidFill>
                  <a:srgbClr val="000000"/>
                </a:solidFill>
                <a:latin typeface="Arial"/>
                <a:ea typeface="Arial"/>
                <a:cs typeface="Arial"/>
                <a:sym typeface="Arial"/>
              </a:endParaRPr>
            </a:p>
          </p:txBody>
        </p:sp>
        <p:pic>
          <p:nvPicPr>
            <p:cNvPr id="124" name="Google Shape;124;p6" descr="Resultado de imaxes para hombre icono"/>
            <p:cNvPicPr preferRelativeResize="0"/>
            <p:nvPr/>
          </p:nvPicPr>
          <p:blipFill rotWithShape="1">
            <a:blip r:embed="rId5">
              <a:alphaModFix/>
            </a:blip>
            <a:srcRect/>
            <a:stretch/>
          </p:blipFill>
          <p:spPr>
            <a:xfrm>
              <a:off x="6901200" y="1828800"/>
              <a:ext cx="566640" cy="551160"/>
            </a:xfrm>
            <a:prstGeom prst="rect">
              <a:avLst/>
            </a:prstGeom>
            <a:noFill/>
            <a:ln>
              <a:noFill/>
            </a:ln>
          </p:spPr>
        </p:pic>
      </p:grpSp>
      <p:pic>
        <p:nvPicPr>
          <p:cNvPr id="125" name="Google Shape;125;p6" descr="Resultado de imaxes para mujer icono"/>
          <p:cNvPicPr preferRelativeResize="0"/>
          <p:nvPr/>
        </p:nvPicPr>
        <p:blipFill rotWithShape="1">
          <a:blip r:embed="rId4">
            <a:alphaModFix/>
          </a:blip>
          <a:srcRect/>
          <a:stretch/>
        </p:blipFill>
        <p:spPr>
          <a:xfrm>
            <a:off x="6400800" y="1828800"/>
            <a:ext cx="563400" cy="564480"/>
          </a:xfrm>
          <a:prstGeom prst="rect">
            <a:avLst/>
          </a:prstGeom>
          <a:noFill/>
          <a:ln>
            <a:noFill/>
          </a:ln>
        </p:spPr>
      </p:pic>
      <p:sp>
        <p:nvSpPr>
          <p:cNvPr id="126" name="Google Shape;126;p6"/>
          <p:cNvSpPr/>
          <p:nvPr/>
        </p:nvSpPr>
        <p:spPr>
          <a:xfrm rot="-5400000">
            <a:off x="372600" y="1456200"/>
            <a:ext cx="430560" cy="718920"/>
          </a:xfrm>
          <a:prstGeom prst="downArrow">
            <a:avLst>
              <a:gd name="adj1" fmla="val 50000"/>
              <a:gd name="adj2" fmla="val 50000"/>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
        <p:nvSpPr>
          <p:cNvPr id="127" name="Google Shape;127;p6"/>
          <p:cNvSpPr/>
          <p:nvPr/>
        </p:nvSpPr>
        <p:spPr>
          <a:xfrm>
            <a:off x="533520" y="2937960"/>
            <a:ext cx="4800240" cy="333360"/>
          </a:xfrm>
          <a:prstGeom prst="rect">
            <a:avLst/>
          </a:prstGeom>
          <a:solidFill>
            <a:schemeClr val="lt1"/>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Calibri"/>
                <a:ea typeface="Calibri"/>
                <a:cs typeface="Calibri"/>
                <a:sym typeface="Calibri"/>
              </a:rPr>
              <a:t>Fuente: Eurostat. Life expectancy at birth by sex, 2018.</a:t>
            </a:r>
            <a:endParaRPr sz="1600" b="0" i="0" u="none" strike="noStrike" cap="none">
              <a:solidFill>
                <a:srgbClr val="000000"/>
              </a:solidFill>
              <a:latin typeface="Arial"/>
              <a:ea typeface="Arial"/>
              <a:cs typeface="Arial"/>
              <a:sym typeface="Arial"/>
            </a:endParaRPr>
          </a:p>
        </p:txBody>
      </p:sp>
      <p:pic>
        <p:nvPicPr>
          <p:cNvPr id="128" name="Google Shape;128;p6"/>
          <p:cNvPicPr preferRelativeResize="0"/>
          <p:nvPr/>
        </p:nvPicPr>
        <p:blipFill rotWithShape="1">
          <a:blip r:embed="rId6">
            <a:alphaModFix/>
          </a:blip>
          <a:srcRect l="50969" t="30111" r="17136" b="9203"/>
          <a:stretch/>
        </p:blipFill>
        <p:spPr>
          <a:xfrm>
            <a:off x="914400" y="3429000"/>
            <a:ext cx="2403360" cy="2243520"/>
          </a:xfrm>
          <a:prstGeom prst="rect">
            <a:avLst/>
          </a:prstGeom>
          <a:noFill/>
          <a:ln>
            <a:noFill/>
          </a:ln>
          <a:effectLst>
            <a:outerShdw blurRad="190440" algn="tl" rotWithShape="0">
              <a:srgbClr val="000000">
                <a:alpha val="68627"/>
              </a:srgbClr>
            </a:outerShdw>
          </a:effectLst>
        </p:spPr>
      </p:pic>
      <p:sp>
        <p:nvSpPr>
          <p:cNvPr id="129" name="Google Shape;129;p6"/>
          <p:cNvSpPr/>
          <p:nvPr/>
        </p:nvSpPr>
        <p:spPr>
          <a:xfrm>
            <a:off x="5257800" y="5663520"/>
            <a:ext cx="434304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Calibri"/>
                <a:ea typeface="Calibri"/>
                <a:cs typeface="Calibri"/>
                <a:sym typeface="Calibri"/>
              </a:rPr>
              <a:t>Esperanza de vida y esperanza de vida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Calibri"/>
                <a:ea typeface="Calibri"/>
                <a:cs typeface="Calibri"/>
                <a:sym typeface="Calibri"/>
              </a:rPr>
              <a:t>en buena salud en España. INCLASNS, 2017.</a:t>
            </a:r>
            <a:endParaRPr sz="1600" b="0" i="0" u="none" strike="noStrike" cap="none">
              <a:solidFill>
                <a:srgbClr val="000000"/>
              </a:solidFill>
              <a:latin typeface="Arial"/>
              <a:ea typeface="Arial"/>
              <a:cs typeface="Arial"/>
              <a:sym typeface="Arial"/>
            </a:endParaRPr>
          </a:p>
        </p:txBody>
      </p:sp>
      <p:sp>
        <p:nvSpPr>
          <p:cNvPr id="130" name="Google Shape;130;p6"/>
          <p:cNvSpPr/>
          <p:nvPr/>
        </p:nvSpPr>
        <p:spPr>
          <a:xfrm>
            <a:off x="533520" y="5791320"/>
            <a:ext cx="4647960" cy="333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ES" sz="1600" b="1" i="0" u="none" strike="noStrike" cap="none">
                <a:solidFill>
                  <a:schemeClr val="dk1"/>
                </a:solidFill>
                <a:latin typeface="Calibri"/>
                <a:ea typeface="Calibri"/>
                <a:cs typeface="Calibri"/>
                <a:sym typeface="Calibri"/>
              </a:rPr>
              <a:t>Fuente: Eurostat. Healthy life years at birth, 2018.</a:t>
            </a:r>
            <a:endParaRPr sz="1600" b="0" i="0" u="none" strike="noStrike" cap="none">
              <a:solidFill>
                <a:srgbClr val="000000"/>
              </a:solidFill>
              <a:latin typeface="Arial"/>
              <a:ea typeface="Arial"/>
              <a:cs typeface="Arial"/>
              <a:sym typeface="Arial"/>
            </a:endParaRPr>
          </a:p>
        </p:txBody>
      </p:sp>
      <p:sp>
        <p:nvSpPr>
          <p:cNvPr id="131" name="Google Shape;131;p6"/>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¿por qué es necesaria?</a:t>
            </a:r>
            <a:endParaRPr sz="2800" b="0" i="0" u="none" strike="noStrike" cap="none">
              <a:solidFill>
                <a:srgbClr val="000000"/>
              </a:solidFill>
              <a:latin typeface="Arial"/>
              <a:ea typeface="Arial"/>
              <a:cs typeface="Arial"/>
              <a:sym typeface="Arial"/>
            </a:endParaRPr>
          </a:p>
        </p:txBody>
      </p:sp>
      <p:sp>
        <p:nvSpPr>
          <p:cNvPr id="132" name="Google Shape;132;p6"/>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cxnSp>
        <p:nvCxnSpPr>
          <p:cNvPr id="138" name="Google Shape;138;p7"/>
          <p:cNvCxnSpPr/>
          <p:nvPr/>
        </p:nvCxnSpPr>
        <p:spPr>
          <a:xfrm flipH="1">
            <a:off x="1307880" y="3281040"/>
            <a:ext cx="275040" cy="1224360"/>
          </a:xfrm>
          <a:prstGeom prst="straightConnector1">
            <a:avLst/>
          </a:prstGeom>
          <a:noFill/>
          <a:ln w="9525" cap="flat" cmpd="sng">
            <a:solidFill>
              <a:srgbClr val="4A7EBB"/>
            </a:solidFill>
            <a:prstDash val="solid"/>
            <a:round/>
            <a:headEnd type="none" w="sm" len="sm"/>
            <a:tailEnd type="stealth" w="med" len="med"/>
          </a:ln>
        </p:spPr>
      </p:cxnSp>
      <p:cxnSp>
        <p:nvCxnSpPr>
          <p:cNvPr id="139" name="Google Shape;139;p7"/>
          <p:cNvCxnSpPr/>
          <p:nvPr/>
        </p:nvCxnSpPr>
        <p:spPr>
          <a:xfrm>
            <a:off x="1582560" y="3281040"/>
            <a:ext cx="886320" cy="1224360"/>
          </a:xfrm>
          <a:prstGeom prst="straightConnector1">
            <a:avLst/>
          </a:prstGeom>
          <a:noFill/>
          <a:ln w="9525" cap="flat" cmpd="sng">
            <a:solidFill>
              <a:srgbClr val="4A7EBB"/>
            </a:solidFill>
            <a:prstDash val="solid"/>
            <a:round/>
            <a:headEnd type="none" w="sm" len="sm"/>
            <a:tailEnd type="stealth" w="med" len="med"/>
          </a:ln>
        </p:spPr>
      </p:cxnSp>
      <p:cxnSp>
        <p:nvCxnSpPr>
          <p:cNvPr id="140" name="Google Shape;140;p7"/>
          <p:cNvCxnSpPr/>
          <p:nvPr/>
        </p:nvCxnSpPr>
        <p:spPr>
          <a:xfrm>
            <a:off x="1582560" y="3281040"/>
            <a:ext cx="1922760" cy="1224360"/>
          </a:xfrm>
          <a:prstGeom prst="straightConnector1">
            <a:avLst/>
          </a:prstGeom>
          <a:noFill/>
          <a:ln w="9525" cap="flat" cmpd="sng">
            <a:solidFill>
              <a:srgbClr val="4A7EBB"/>
            </a:solidFill>
            <a:prstDash val="solid"/>
            <a:round/>
            <a:headEnd type="none" w="sm" len="sm"/>
            <a:tailEnd type="stealth" w="med" len="med"/>
          </a:ln>
        </p:spPr>
      </p:cxnSp>
      <p:cxnSp>
        <p:nvCxnSpPr>
          <p:cNvPr id="141" name="Google Shape;141;p7"/>
          <p:cNvCxnSpPr/>
          <p:nvPr/>
        </p:nvCxnSpPr>
        <p:spPr>
          <a:xfrm>
            <a:off x="1582560" y="3281040"/>
            <a:ext cx="2990520" cy="1224360"/>
          </a:xfrm>
          <a:prstGeom prst="straightConnector1">
            <a:avLst/>
          </a:prstGeom>
          <a:noFill/>
          <a:ln w="9525" cap="flat" cmpd="sng">
            <a:solidFill>
              <a:srgbClr val="4A7EBB"/>
            </a:solidFill>
            <a:prstDash val="solid"/>
            <a:round/>
            <a:headEnd type="none" w="sm" len="sm"/>
            <a:tailEnd type="stealth" w="med" len="med"/>
          </a:ln>
        </p:spPr>
      </p:cxnSp>
      <p:cxnSp>
        <p:nvCxnSpPr>
          <p:cNvPr id="142" name="Google Shape;142;p7"/>
          <p:cNvCxnSpPr/>
          <p:nvPr/>
        </p:nvCxnSpPr>
        <p:spPr>
          <a:xfrm>
            <a:off x="1582560" y="3281040"/>
            <a:ext cx="4049280" cy="1224360"/>
          </a:xfrm>
          <a:prstGeom prst="straightConnector1">
            <a:avLst/>
          </a:prstGeom>
          <a:noFill/>
          <a:ln w="9525" cap="flat" cmpd="sng">
            <a:solidFill>
              <a:srgbClr val="4A7EBB"/>
            </a:solidFill>
            <a:prstDash val="solid"/>
            <a:round/>
            <a:headEnd type="none" w="sm" len="sm"/>
            <a:tailEnd type="stealth" w="med" len="med"/>
          </a:ln>
        </p:spPr>
      </p:cxnSp>
      <p:cxnSp>
        <p:nvCxnSpPr>
          <p:cNvPr id="143" name="Google Shape;143;p7"/>
          <p:cNvCxnSpPr/>
          <p:nvPr/>
        </p:nvCxnSpPr>
        <p:spPr>
          <a:xfrm>
            <a:off x="1780920" y="3305160"/>
            <a:ext cx="5313240" cy="1224360"/>
          </a:xfrm>
          <a:prstGeom prst="straightConnector1">
            <a:avLst/>
          </a:prstGeom>
          <a:noFill/>
          <a:ln w="9525" cap="flat" cmpd="sng">
            <a:solidFill>
              <a:srgbClr val="4A7EBB"/>
            </a:solidFill>
            <a:prstDash val="solid"/>
            <a:round/>
            <a:headEnd type="none" w="sm" len="sm"/>
            <a:tailEnd type="stealth" w="med" len="med"/>
          </a:ln>
        </p:spPr>
      </p:cxnSp>
      <p:cxnSp>
        <p:nvCxnSpPr>
          <p:cNvPr id="144" name="Google Shape;144;p7"/>
          <p:cNvCxnSpPr/>
          <p:nvPr/>
        </p:nvCxnSpPr>
        <p:spPr>
          <a:xfrm flipH="1">
            <a:off x="1307880" y="3281040"/>
            <a:ext cx="5430240" cy="1224360"/>
          </a:xfrm>
          <a:prstGeom prst="straightConnector1">
            <a:avLst/>
          </a:prstGeom>
          <a:noFill/>
          <a:ln w="9525" cap="flat" cmpd="sng">
            <a:solidFill>
              <a:srgbClr val="4A7EBB"/>
            </a:solidFill>
            <a:prstDash val="solid"/>
            <a:round/>
            <a:headEnd type="none" w="sm" len="sm"/>
            <a:tailEnd type="stealth" w="med" len="med"/>
          </a:ln>
        </p:spPr>
      </p:cxnSp>
      <p:cxnSp>
        <p:nvCxnSpPr>
          <p:cNvPr id="145" name="Google Shape;145;p7"/>
          <p:cNvCxnSpPr/>
          <p:nvPr/>
        </p:nvCxnSpPr>
        <p:spPr>
          <a:xfrm flipH="1">
            <a:off x="2468520" y="3281040"/>
            <a:ext cx="4269600" cy="1224360"/>
          </a:xfrm>
          <a:prstGeom prst="straightConnector1">
            <a:avLst/>
          </a:prstGeom>
          <a:noFill/>
          <a:ln w="9525" cap="flat" cmpd="sng">
            <a:solidFill>
              <a:srgbClr val="4A7EBB"/>
            </a:solidFill>
            <a:prstDash val="solid"/>
            <a:round/>
            <a:headEnd type="none" w="sm" len="sm"/>
            <a:tailEnd type="stealth" w="med" len="med"/>
          </a:ln>
        </p:spPr>
      </p:cxnSp>
      <p:cxnSp>
        <p:nvCxnSpPr>
          <p:cNvPr id="146" name="Google Shape;146;p7"/>
          <p:cNvCxnSpPr/>
          <p:nvPr/>
        </p:nvCxnSpPr>
        <p:spPr>
          <a:xfrm flipH="1">
            <a:off x="4572720" y="3281040"/>
            <a:ext cx="2165400" cy="1224360"/>
          </a:xfrm>
          <a:prstGeom prst="straightConnector1">
            <a:avLst/>
          </a:prstGeom>
          <a:noFill/>
          <a:ln w="9525" cap="flat" cmpd="sng">
            <a:solidFill>
              <a:srgbClr val="4A7EBB"/>
            </a:solidFill>
            <a:prstDash val="solid"/>
            <a:round/>
            <a:headEnd type="none" w="sm" len="sm"/>
            <a:tailEnd type="stealth" w="med" len="med"/>
          </a:ln>
        </p:spPr>
      </p:cxnSp>
      <p:cxnSp>
        <p:nvCxnSpPr>
          <p:cNvPr id="147" name="Google Shape;147;p7"/>
          <p:cNvCxnSpPr/>
          <p:nvPr/>
        </p:nvCxnSpPr>
        <p:spPr>
          <a:xfrm flipH="1">
            <a:off x="5631480" y="3281040"/>
            <a:ext cx="1106640" cy="1224360"/>
          </a:xfrm>
          <a:prstGeom prst="straightConnector1">
            <a:avLst/>
          </a:prstGeom>
          <a:noFill/>
          <a:ln w="9525" cap="flat" cmpd="sng">
            <a:solidFill>
              <a:srgbClr val="4A7EBB"/>
            </a:solidFill>
            <a:prstDash val="solid"/>
            <a:round/>
            <a:headEnd type="none" w="sm" len="sm"/>
            <a:tailEnd type="stealth" w="med" len="med"/>
          </a:ln>
        </p:spPr>
      </p:cxnSp>
      <p:cxnSp>
        <p:nvCxnSpPr>
          <p:cNvPr id="148" name="Google Shape;148;p7"/>
          <p:cNvCxnSpPr/>
          <p:nvPr/>
        </p:nvCxnSpPr>
        <p:spPr>
          <a:xfrm>
            <a:off x="6737760" y="3281040"/>
            <a:ext cx="196560" cy="1224360"/>
          </a:xfrm>
          <a:prstGeom prst="straightConnector1">
            <a:avLst/>
          </a:prstGeom>
          <a:noFill/>
          <a:ln w="9525" cap="flat" cmpd="sng">
            <a:solidFill>
              <a:srgbClr val="4A7EBB"/>
            </a:solidFill>
            <a:prstDash val="solid"/>
            <a:round/>
            <a:headEnd type="none" w="sm" len="sm"/>
            <a:tailEnd type="stealth" w="med" len="med"/>
          </a:ln>
        </p:spPr>
      </p:cxnSp>
      <p:cxnSp>
        <p:nvCxnSpPr>
          <p:cNvPr id="149" name="Google Shape;149;p7"/>
          <p:cNvCxnSpPr/>
          <p:nvPr/>
        </p:nvCxnSpPr>
        <p:spPr>
          <a:xfrm flipH="1">
            <a:off x="1307880" y="3281040"/>
            <a:ext cx="1924560" cy="1224360"/>
          </a:xfrm>
          <a:prstGeom prst="straightConnector1">
            <a:avLst/>
          </a:prstGeom>
          <a:noFill/>
          <a:ln w="9525" cap="flat" cmpd="sng">
            <a:solidFill>
              <a:srgbClr val="4A7EBB"/>
            </a:solidFill>
            <a:prstDash val="solid"/>
            <a:round/>
            <a:headEnd type="none" w="sm" len="sm"/>
            <a:tailEnd type="stealth" w="med" len="med"/>
          </a:ln>
        </p:spPr>
      </p:cxnSp>
      <p:cxnSp>
        <p:nvCxnSpPr>
          <p:cNvPr id="150" name="Google Shape;150;p7"/>
          <p:cNvCxnSpPr/>
          <p:nvPr/>
        </p:nvCxnSpPr>
        <p:spPr>
          <a:xfrm flipH="1">
            <a:off x="2468520" y="3281040"/>
            <a:ext cx="763920" cy="1224360"/>
          </a:xfrm>
          <a:prstGeom prst="straightConnector1">
            <a:avLst/>
          </a:prstGeom>
          <a:noFill/>
          <a:ln w="9525" cap="flat" cmpd="sng">
            <a:solidFill>
              <a:srgbClr val="4A7EBB"/>
            </a:solidFill>
            <a:prstDash val="solid"/>
            <a:round/>
            <a:headEnd type="none" w="sm" len="sm"/>
            <a:tailEnd type="stealth" w="med" len="med"/>
          </a:ln>
        </p:spPr>
      </p:cxnSp>
      <p:cxnSp>
        <p:nvCxnSpPr>
          <p:cNvPr id="151" name="Google Shape;151;p7"/>
          <p:cNvCxnSpPr/>
          <p:nvPr/>
        </p:nvCxnSpPr>
        <p:spPr>
          <a:xfrm>
            <a:off x="3625920" y="3263400"/>
            <a:ext cx="870840" cy="1151280"/>
          </a:xfrm>
          <a:prstGeom prst="straightConnector1">
            <a:avLst/>
          </a:prstGeom>
          <a:noFill/>
          <a:ln w="9525" cap="flat" cmpd="sng">
            <a:solidFill>
              <a:srgbClr val="4A7EBB"/>
            </a:solidFill>
            <a:prstDash val="solid"/>
            <a:round/>
            <a:headEnd type="none" w="sm" len="sm"/>
            <a:tailEnd type="stealth" w="med" len="med"/>
          </a:ln>
        </p:spPr>
      </p:cxnSp>
      <p:cxnSp>
        <p:nvCxnSpPr>
          <p:cNvPr id="152" name="Google Shape;152;p7"/>
          <p:cNvCxnSpPr/>
          <p:nvPr/>
        </p:nvCxnSpPr>
        <p:spPr>
          <a:xfrm>
            <a:off x="3232080" y="3281040"/>
            <a:ext cx="1341000" cy="1224360"/>
          </a:xfrm>
          <a:prstGeom prst="straightConnector1">
            <a:avLst/>
          </a:prstGeom>
          <a:noFill/>
          <a:ln w="9525" cap="flat" cmpd="sng">
            <a:solidFill>
              <a:srgbClr val="4A7EBB"/>
            </a:solidFill>
            <a:prstDash val="solid"/>
            <a:round/>
            <a:headEnd type="none" w="sm" len="sm"/>
            <a:tailEnd type="stealth" w="med" len="med"/>
          </a:ln>
        </p:spPr>
      </p:cxnSp>
      <p:cxnSp>
        <p:nvCxnSpPr>
          <p:cNvPr id="153" name="Google Shape;153;p7"/>
          <p:cNvCxnSpPr/>
          <p:nvPr/>
        </p:nvCxnSpPr>
        <p:spPr>
          <a:xfrm>
            <a:off x="3633840" y="3281040"/>
            <a:ext cx="2507040" cy="1080000"/>
          </a:xfrm>
          <a:prstGeom prst="straightConnector1">
            <a:avLst/>
          </a:prstGeom>
          <a:noFill/>
          <a:ln w="9525" cap="flat" cmpd="sng">
            <a:solidFill>
              <a:srgbClr val="4A7EBB"/>
            </a:solidFill>
            <a:prstDash val="solid"/>
            <a:round/>
            <a:headEnd type="none" w="sm" len="sm"/>
            <a:tailEnd type="stealth" w="med" len="med"/>
          </a:ln>
        </p:spPr>
      </p:cxnSp>
      <p:cxnSp>
        <p:nvCxnSpPr>
          <p:cNvPr id="154" name="Google Shape;154;p7"/>
          <p:cNvCxnSpPr/>
          <p:nvPr/>
        </p:nvCxnSpPr>
        <p:spPr>
          <a:xfrm>
            <a:off x="3611520" y="3305160"/>
            <a:ext cx="3546720" cy="1200240"/>
          </a:xfrm>
          <a:prstGeom prst="straightConnector1">
            <a:avLst/>
          </a:prstGeom>
          <a:noFill/>
          <a:ln w="9525" cap="flat" cmpd="sng">
            <a:solidFill>
              <a:srgbClr val="4A7EBB"/>
            </a:solidFill>
            <a:prstDash val="solid"/>
            <a:round/>
            <a:headEnd type="none" w="sm" len="sm"/>
            <a:tailEnd type="stealth" w="med" len="med"/>
          </a:ln>
        </p:spPr>
      </p:cxnSp>
      <p:cxnSp>
        <p:nvCxnSpPr>
          <p:cNvPr id="155" name="Google Shape;155;p7"/>
          <p:cNvCxnSpPr/>
          <p:nvPr/>
        </p:nvCxnSpPr>
        <p:spPr>
          <a:xfrm flipH="1">
            <a:off x="1307880" y="3281040"/>
            <a:ext cx="3679200" cy="1224360"/>
          </a:xfrm>
          <a:prstGeom prst="straightConnector1">
            <a:avLst/>
          </a:prstGeom>
          <a:noFill/>
          <a:ln w="9525" cap="flat" cmpd="sng">
            <a:solidFill>
              <a:srgbClr val="4A7EBB"/>
            </a:solidFill>
            <a:prstDash val="solid"/>
            <a:round/>
            <a:headEnd type="none" w="sm" len="sm"/>
            <a:tailEnd type="stealth" w="med" len="med"/>
          </a:ln>
        </p:spPr>
      </p:cxnSp>
      <p:cxnSp>
        <p:nvCxnSpPr>
          <p:cNvPr id="156" name="Google Shape;156;p7"/>
          <p:cNvCxnSpPr/>
          <p:nvPr/>
        </p:nvCxnSpPr>
        <p:spPr>
          <a:xfrm flipH="1">
            <a:off x="2468520" y="3281040"/>
            <a:ext cx="2518560" cy="1224360"/>
          </a:xfrm>
          <a:prstGeom prst="straightConnector1">
            <a:avLst/>
          </a:prstGeom>
          <a:noFill/>
          <a:ln w="9525" cap="flat" cmpd="sng">
            <a:solidFill>
              <a:srgbClr val="4A7EBB"/>
            </a:solidFill>
            <a:prstDash val="solid"/>
            <a:round/>
            <a:headEnd type="none" w="sm" len="sm"/>
            <a:tailEnd type="stealth" w="med" len="med"/>
          </a:ln>
        </p:spPr>
      </p:cxnSp>
      <p:cxnSp>
        <p:nvCxnSpPr>
          <p:cNvPr id="157" name="Google Shape;157;p7"/>
          <p:cNvCxnSpPr/>
          <p:nvPr/>
        </p:nvCxnSpPr>
        <p:spPr>
          <a:xfrm flipH="1">
            <a:off x="3504960" y="3281040"/>
            <a:ext cx="1482120" cy="1224360"/>
          </a:xfrm>
          <a:prstGeom prst="straightConnector1">
            <a:avLst/>
          </a:prstGeom>
          <a:noFill/>
          <a:ln w="9525" cap="flat" cmpd="sng">
            <a:solidFill>
              <a:srgbClr val="4A7EBB"/>
            </a:solidFill>
            <a:prstDash val="solid"/>
            <a:round/>
            <a:headEnd type="none" w="sm" len="sm"/>
            <a:tailEnd type="stealth" w="med" len="med"/>
          </a:ln>
        </p:spPr>
      </p:cxnSp>
      <p:cxnSp>
        <p:nvCxnSpPr>
          <p:cNvPr id="158" name="Google Shape;158;p7"/>
          <p:cNvCxnSpPr/>
          <p:nvPr/>
        </p:nvCxnSpPr>
        <p:spPr>
          <a:xfrm flipH="1">
            <a:off x="4572720" y="3281040"/>
            <a:ext cx="414360" cy="1224360"/>
          </a:xfrm>
          <a:prstGeom prst="straightConnector1">
            <a:avLst/>
          </a:prstGeom>
          <a:noFill/>
          <a:ln w="9525" cap="flat" cmpd="sng">
            <a:solidFill>
              <a:srgbClr val="4A7EBB"/>
            </a:solidFill>
            <a:prstDash val="solid"/>
            <a:round/>
            <a:headEnd type="none" w="sm" len="sm"/>
            <a:tailEnd type="stealth" w="med" len="med"/>
          </a:ln>
        </p:spPr>
      </p:cxnSp>
      <p:cxnSp>
        <p:nvCxnSpPr>
          <p:cNvPr id="159" name="Google Shape;159;p7"/>
          <p:cNvCxnSpPr/>
          <p:nvPr/>
        </p:nvCxnSpPr>
        <p:spPr>
          <a:xfrm>
            <a:off x="4986720" y="3281040"/>
            <a:ext cx="645120" cy="1224360"/>
          </a:xfrm>
          <a:prstGeom prst="straightConnector1">
            <a:avLst/>
          </a:prstGeom>
          <a:noFill/>
          <a:ln w="9525" cap="flat" cmpd="sng">
            <a:solidFill>
              <a:srgbClr val="4A7EBB"/>
            </a:solidFill>
            <a:prstDash val="solid"/>
            <a:round/>
            <a:headEnd type="none" w="sm" len="sm"/>
            <a:tailEnd type="stealth" w="med" len="med"/>
          </a:ln>
        </p:spPr>
      </p:cxnSp>
      <p:cxnSp>
        <p:nvCxnSpPr>
          <p:cNvPr id="160" name="Google Shape;160;p7"/>
          <p:cNvCxnSpPr/>
          <p:nvPr/>
        </p:nvCxnSpPr>
        <p:spPr>
          <a:xfrm>
            <a:off x="4986720" y="3281040"/>
            <a:ext cx="1947600" cy="1224360"/>
          </a:xfrm>
          <a:prstGeom prst="straightConnector1">
            <a:avLst/>
          </a:prstGeom>
          <a:noFill/>
          <a:ln w="9525" cap="flat" cmpd="sng">
            <a:solidFill>
              <a:srgbClr val="4A7EBB"/>
            </a:solidFill>
            <a:prstDash val="solid"/>
            <a:round/>
            <a:headEnd type="none" w="sm" len="sm"/>
            <a:tailEnd type="stealth" w="med" len="med"/>
          </a:ln>
        </p:spPr>
      </p:cxnSp>
      <p:grpSp>
        <p:nvGrpSpPr>
          <p:cNvPr id="161" name="Google Shape;161;p7"/>
          <p:cNvGrpSpPr/>
          <p:nvPr/>
        </p:nvGrpSpPr>
        <p:grpSpPr>
          <a:xfrm>
            <a:off x="476280" y="1676520"/>
            <a:ext cx="7371720" cy="4571640"/>
            <a:chOff x="476280" y="1676520"/>
            <a:chExt cx="7371720" cy="4571640"/>
          </a:xfrm>
        </p:grpSpPr>
        <p:sp>
          <p:nvSpPr>
            <p:cNvPr id="162" name="Google Shape;162;p7"/>
            <p:cNvSpPr/>
            <p:nvPr/>
          </p:nvSpPr>
          <p:spPr>
            <a:xfrm>
              <a:off x="476280" y="1676520"/>
              <a:ext cx="7295760" cy="4571640"/>
            </a:xfrm>
            <a:prstGeom prst="ellipse">
              <a:avLst/>
            </a:prstGeom>
            <a:solidFill>
              <a:srgbClr val="BAC0E3">
                <a:alpha val="28627"/>
              </a:srgbClr>
            </a:solidFill>
            <a:ln w="28575" cap="flat" cmpd="sng">
              <a:solidFill>
                <a:srgbClr val="4A7EBB"/>
              </a:solidFill>
              <a:prstDash val="solid"/>
              <a:round/>
              <a:headEnd type="none" w="sm" len="sm"/>
              <a:tailEnd type="none" w="sm" len="sm"/>
            </a:ln>
            <a:effectLst>
              <a:outerShdw blurRad="39960" dist="20160" dir="5400000" rotWithShape="0">
                <a:srgbClr val="000000">
                  <a:alpha val="36470"/>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7"/>
            <p:cNvSpPr/>
            <p:nvPr/>
          </p:nvSpPr>
          <p:spPr>
            <a:xfrm>
              <a:off x="1050840" y="2118960"/>
              <a:ext cx="6062400" cy="3637800"/>
            </a:xfrm>
            <a:prstGeom prst="ellipse">
              <a:avLst/>
            </a:prstGeom>
            <a:solidFill>
              <a:srgbClr val="FBF7A3">
                <a:alpha val="28627"/>
              </a:srgbClr>
            </a:solidFill>
            <a:ln w="28575" cap="flat" cmpd="sng">
              <a:solidFill>
                <a:srgbClr val="4BACC6"/>
              </a:solidFill>
              <a:prstDash val="solid"/>
              <a:round/>
              <a:headEnd type="none" w="sm" len="sm"/>
              <a:tailEnd type="none" w="sm" len="sm"/>
            </a:ln>
            <a:effectLst>
              <a:outerShdw blurRad="39960" dist="20160" dir="5400000" rotWithShape="0">
                <a:srgbClr val="000000">
                  <a:alpha val="36470"/>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7"/>
            <p:cNvSpPr/>
            <p:nvPr/>
          </p:nvSpPr>
          <p:spPr>
            <a:xfrm>
              <a:off x="795240" y="2842560"/>
              <a:ext cx="1574280" cy="464400"/>
            </a:xfrm>
            <a:prstGeom prst="roundRect">
              <a:avLst>
                <a:gd name="adj" fmla="val 16667"/>
              </a:avLst>
            </a:prstGeom>
            <a:solidFill>
              <a:srgbClr val="17365D"/>
            </a:solidFill>
            <a:ln w="25400" cap="flat" cmpd="sng">
              <a:solidFill>
                <a:srgbClr val="0F243E"/>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Calibri"/>
                  <a:ea typeface="Calibri"/>
                  <a:cs typeface="Calibri"/>
                  <a:sym typeface="Calibri"/>
                </a:rPr>
                <a:t>Alimentación      no saludable</a:t>
              </a:r>
              <a:endParaRPr sz="1600" b="0" i="0" u="none" strike="noStrike" cap="none">
                <a:solidFill>
                  <a:srgbClr val="FFFFFF"/>
                </a:solidFill>
                <a:latin typeface="Arial"/>
                <a:ea typeface="Arial"/>
                <a:cs typeface="Arial"/>
                <a:sym typeface="Arial"/>
              </a:endParaRPr>
            </a:p>
          </p:txBody>
        </p:sp>
        <p:sp>
          <p:nvSpPr>
            <p:cNvPr id="165" name="Google Shape;165;p7"/>
            <p:cNvSpPr/>
            <p:nvPr/>
          </p:nvSpPr>
          <p:spPr>
            <a:xfrm>
              <a:off x="2445120" y="2842560"/>
              <a:ext cx="1574280" cy="464400"/>
            </a:xfrm>
            <a:prstGeom prst="roundRect">
              <a:avLst>
                <a:gd name="adj" fmla="val 16667"/>
              </a:avLst>
            </a:prstGeom>
            <a:solidFill>
              <a:srgbClr val="17365D"/>
            </a:solidFill>
            <a:ln w="25400" cap="flat" cmpd="sng">
              <a:solidFill>
                <a:srgbClr val="0F243E"/>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Calibri"/>
                  <a:ea typeface="Calibri"/>
                  <a:cs typeface="Calibri"/>
                  <a:sym typeface="Calibri"/>
                </a:rPr>
                <a:t>Inactividad física</a:t>
              </a:r>
              <a:endParaRPr sz="1600" b="0" i="0" u="none" strike="noStrike" cap="none">
                <a:solidFill>
                  <a:srgbClr val="FFFFFF"/>
                </a:solidFill>
                <a:latin typeface="Arial"/>
                <a:ea typeface="Arial"/>
                <a:cs typeface="Arial"/>
                <a:sym typeface="Arial"/>
              </a:endParaRPr>
            </a:p>
          </p:txBody>
        </p:sp>
        <p:sp>
          <p:nvSpPr>
            <p:cNvPr id="166" name="Google Shape;166;p7"/>
            <p:cNvSpPr/>
            <p:nvPr/>
          </p:nvSpPr>
          <p:spPr>
            <a:xfrm>
              <a:off x="4084560" y="2842560"/>
              <a:ext cx="1803960" cy="464400"/>
            </a:xfrm>
            <a:prstGeom prst="roundRect">
              <a:avLst>
                <a:gd name="adj" fmla="val 16667"/>
              </a:avLst>
            </a:prstGeom>
            <a:solidFill>
              <a:srgbClr val="17365D"/>
            </a:solidFill>
            <a:ln w="25400" cap="flat" cmpd="sng">
              <a:solidFill>
                <a:srgbClr val="0F243E"/>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Calibri"/>
                  <a:ea typeface="Calibri"/>
                  <a:cs typeface="Calibri"/>
                  <a:sym typeface="Calibri"/>
                </a:rPr>
                <a:t>Consumo nocivo de alcohol </a:t>
              </a:r>
              <a:endParaRPr sz="1600" b="0" i="0" u="none" strike="noStrike" cap="none">
                <a:solidFill>
                  <a:srgbClr val="FFFFFF"/>
                </a:solidFill>
                <a:latin typeface="Arial"/>
                <a:ea typeface="Arial"/>
                <a:cs typeface="Arial"/>
                <a:sym typeface="Arial"/>
              </a:endParaRPr>
            </a:p>
          </p:txBody>
        </p:sp>
        <p:sp>
          <p:nvSpPr>
            <p:cNvPr id="167" name="Google Shape;167;p7"/>
            <p:cNvSpPr/>
            <p:nvPr/>
          </p:nvSpPr>
          <p:spPr>
            <a:xfrm>
              <a:off x="5950440" y="2842560"/>
              <a:ext cx="1574280" cy="464400"/>
            </a:xfrm>
            <a:prstGeom prst="roundRect">
              <a:avLst>
                <a:gd name="adj" fmla="val 16667"/>
              </a:avLst>
            </a:prstGeom>
            <a:solidFill>
              <a:srgbClr val="17365D"/>
            </a:solidFill>
            <a:ln w="25400" cap="flat" cmpd="sng">
              <a:solidFill>
                <a:srgbClr val="0F243E"/>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Calibri"/>
                  <a:ea typeface="Calibri"/>
                  <a:cs typeface="Calibri"/>
                  <a:sym typeface="Calibri"/>
                </a:rPr>
                <a:t>Consumo</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s-ES" sz="1600" b="1" i="0" u="none" strike="noStrike" cap="none">
                  <a:solidFill>
                    <a:schemeClr val="lt1"/>
                  </a:solidFill>
                  <a:latin typeface="Calibri"/>
                  <a:ea typeface="Calibri"/>
                  <a:cs typeface="Calibri"/>
                  <a:sym typeface="Calibri"/>
                </a:rPr>
                <a:t>tabaco</a:t>
              </a:r>
              <a:endParaRPr sz="1600" b="0" i="0" u="none" strike="noStrike" cap="none">
                <a:solidFill>
                  <a:srgbClr val="FFFFFF"/>
                </a:solidFill>
                <a:latin typeface="Arial"/>
                <a:ea typeface="Arial"/>
                <a:cs typeface="Arial"/>
                <a:sym typeface="Arial"/>
              </a:endParaRPr>
            </a:p>
          </p:txBody>
        </p:sp>
        <p:sp>
          <p:nvSpPr>
            <p:cNvPr id="168" name="Google Shape;168;p7"/>
            <p:cNvSpPr/>
            <p:nvPr/>
          </p:nvSpPr>
          <p:spPr>
            <a:xfrm>
              <a:off x="533520" y="4433760"/>
              <a:ext cx="1279080" cy="46296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Enfermedad cardiovascular</a:t>
              </a:r>
              <a:endParaRPr sz="1200" b="0" i="0" u="none" strike="noStrike" cap="none">
                <a:solidFill>
                  <a:srgbClr val="000000"/>
                </a:solidFill>
                <a:latin typeface="Arial"/>
                <a:ea typeface="Arial"/>
                <a:cs typeface="Arial"/>
                <a:sym typeface="Arial"/>
              </a:endParaRPr>
            </a:p>
          </p:txBody>
        </p:sp>
        <p:sp>
          <p:nvSpPr>
            <p:cNvPr id="169" name="Google Shape;169;p7"/>
            <p:cNvSpPr/>
            <p:nvPr/>
          </p:nvSpPr>
          <p:spPr>
            <a:xfrm>
              <a:off x="1905120" y="4433760"/>
              <a:ext cx="1022040" cy="46296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Cáncer</a:t>
              </a:r>
              <a:endParaRPr sz="1200" b="0" i="0" u="none" strike="noStrike" cap="none">
                <a:solidFill>
                  <a:srgbClr val="000000"/>
                </a:solidFill>
                <a:latin typeface="Arial"/>
                <a:ea typeface="Arial"/>
                <a:cs typeface="Arial"/>
                <a:sym typeface="Arial"/>
              </a:endParaRPr>
            </a:p>
          </p:txBody>
        </p:sp>
        <p:sp>
          <p:nvSpPr>
            <p:cNvPr id="170" name="Google Shape;170;p7"/>
            <p:cNvSpPr/>
            <p:nvPr/>
          </p:nvSpPr>
          <p:spPr>
            <a:xfrm>
              <a:off x="2992320" y="4433760"/>
              <a:ext cx="1025280" cy="46296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Diabetes tipo II</a:t>
              </a:r>
              <a:endParaRPr sz="1200" b="0" i="0" u="none" strike="noStrike" cap="none">
                <a:solidFill>
                  <a:srgbClr val="000000"/>
                </a:solidFill>
                <a:latin typeface="Arial"/>
                <a:ea typeface="Arial"/>
                <a:cs typeface="Arial"/>
                <a:sym typeface="Arial"/>
              </a:endParaRPr>
            </a:p>
          </p:txBody>
        </p:sp>
        <p:sp>
          <p:nvSpPr>
            <p:cNvPr id="171" name="Google Shape;171;p7"/>
            <p:cNvSpPr/>
            <p:nvPr/>
          </p:nvSpPr>
          <p:spPr>
            <a:xfrm>
              <a:off x="4038480" y="4433760"/>
              <a:ext cx="1081080" cy="79452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Enfermedad pulmonar obstructiva crónica</a:t>
              </a:r>
              <a:endParaRPr sz="1200" b="0" i="0" u="none" strike="noStrike" cap="none">
                <a:solidFill>
                  <a:srgbClr val="000000"/>
                </a:solidFill>
                <a:latin typeface="Arial"/>
                <a:ea typeface="Arial"/>
                <a:cs typeface="Arial"/>
                <a:sym typeface="Arial"/>
              </a:endParaRPr>
            </a:p>
          </p:txBody>
        </p:sp>
        <p:sp>
          <p:nvSpPr>
            <p:cNvPr id="172" name="Google Shape;172;p7"/>
            <p:cNvSpPr/>
            <p:nvPr/>
          </p:nvSpPr>
          <p:spPr>
            <a:xfrm>
              <a:off x="5218200" y="4433760"/>
              <a:ext cx="953640" cy="46296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Salud</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Mental </a:t>
              </a:r>
              <a:endParaRPr sz="1200" b="0" i="0" u="none" strike="noStrike" cap="none">
                <a:solidFill>
                  <a:srgbClr val="000000"/>
                </a:solidFill>
                <a:latin typeface="Arial"/>
                <a:ea typeface="Arial"/>
                <a:cs typeface="Arial"/>
                <a:sym typeface="Arial"/>
              </a:endParaRPr>
            </a:p>
          </p:txBody>
        </p:sp>
        <p:sp>
          <p:nvSpPr>
            <p:cNvPr id="173" name="Google Shape;173;p7"/>
            <p:cNvSpPr/>
            <p:nvPr/>
          </p:nvSpPr>
          <p:spPr>
            <a:xfrm>
              <a:off x="6251400" y="4433760"/>
              <a:ext cx="1596600" cy="462960"/>
            </a:xfrm>
            <a:prstGeom prst="roundRect">
              <a:avLst>
                <a:gd name="adj" fmla="val 16667"/>
              </a:avLst>
            </a:prstGeom>
            <a:gradFill>
              <a:gsLst>
                <a:gs pos="0">
                  <a:srgbClr val="779637"/>
                </a:gs>
                <a:gs pos="80000">
                  <a:srgbClr val="9BC348"/>
                </a:gs>
                <a:gs pos="100000">
                  <a:srgbClr val="9CC745"/>
                </a:gs>
              </a:gsLst>
              <a:lin ang="16200000" scaled="0"/>
            </a:gradFill>
            <a:ln w="9525" cap="flat" cmpd="sng">
              <a:solidFill>
                <a:srgbClr val="98B855"/>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1" i="0" u="none" strike="noStrike" cap="none">
                  <a:solidFill>
                    <a:schemeClr val="lt1"/>
                  </a:solidFill>
                  <a:latin typeface="Calibri"/>
                  <a:ea typeface="Calibri"/>
                  <a:cs typeface="Calibri"/>
                  <a:sym typeface="Calibri"/>
                </a:rPr>
                <a:t>Enfermedad  musculo-esquelética</a:t>
              </a:r>
              <a:endParaRPr sz="1200" b="0" i="0" u="none" strike="noStrike" cap="none">
                <a:solidFill>
                  <a:srgbClr val="000000"/>
                </a:solidFill>
                <a:latin typeface="Arial"/>
                <a:ea typeface="Arial"/>
                <a:cs typeface="Arial"/>
                <a:sym typeface="Arial"/>
              </a:endParaRPr>
            </a:p>
          </p:txBody>
        </p:sp>
        <p:cxnSp>
          <p:nvCxnSpPr>
            <p:cNvPr id="174" name="Google Shape;174;p7"/>
            <p:cNvCxnSpPr>
              <a:stCxn id="167" idx="2"/>
              <a:endCxn id="170" idx="0"/>
            </p:cNvCxnSpPr>
            <p:nvPr/>
          </p:nvCxnSpPr>
          <p:spPr>
            <a:xfrm flipH="1">
              <a:off x="3505080" y="3306960"/>
              <a:ext cx="3232500" cy="1126800"/>
            </a:xfrm>
            <a:prstGeom prst="straightConnector1">
              <a:avLst/>
            </a:prstGeom>
            <a:noFill/>
            <a:ln w="9525" cap="flat" cmpd="sng">
              <a:solidFill>
                <a:srgbClr val="4A7EBB"/>
              </a:solidFill>
              <a:prstDash val="solid"/>
              <a:round/>
              <a:headEnd type="none" w="sm" len="sm"/>
              <a:tailEnd type="stealth" w="med" len="med"/>
            </a:ln>
          </p:spPr>
        </p:cxnSp>
        <p:sp>
          <p:nvSpPr>
            <p:cNvPr id="175" name="Google Shape;175;p7"/>
            <p:cNvSpPr/>
            <p:nvPr/>
          </p:nvSpPr>
          <p:spPr>
            <a:xfrm>
              <a:off x="1536840" y="3770640"/>
              <a:ext cx="5155920" cy="282960"/>
            </a:xfrm>
            <a:prstGeom prst="roundRect">
              <a:avLst>
                <a:gd name="adj" fmla="val 16667"/>
              </a:avLst>
            </a:prstGeom>
            <a:gradFill>
              <a:gsLst>
                <a:gs pos="0">
                  <a:srgbClr val="9C2F2C"/>
                </a:gs>
                <a:gs pos="80000">
                  <a:srgbClr val="CB3D39"/>
                </a:gs>
                <a:gs pos="100000">
                  <a:srgbClr val="CE3A36"/>
                </a:gs>
              </a:gsLst>
              <a:lin ang="16200000" scaled="0"/>
            </a:gradFill>
            <a:ln w="9525" cap="flat" cmpd="sng">
              <a:solidFill>
                <a:srgbClr val="BE4B48"/>
              </a:solidFill>
              <a:prstDash val="solid"/>
              <a:round/>
              <a:headEnd type="none" w="sm" len="sm"/>
              <a:tailEnd type="none" w="sm" len="sm"/>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ES" sz="1600" b="0" i="0" u="none" strike="noStrike" cap="none">
                  <a:solidFill>
                    <a:schemeClr val="lt1"/>
                  </a:solidFill>
                  <a:latin typeface="Calibri"/>
                  <a:ea typeface="Calibri"/>
                  <a:cs typeface="Calibri"/>
                  <a:sym typeface="Calibri"/>
                </a:rPr>
                <a:t>Estrés</a:t>
              </a:r>
              <a:endParaRPr sz="1600" b="0" i="0" u="none" strike="noStrike" cap="none">
                <a:solidFill>
                  <a:srgbClr val="000000"/>
                </a:solidFill>
                <a:latin typeface="Arial"/>
                <a:ea typeface="Arial"/>
                <a:cs typeface="Arial"/>
                <a:sym typeface="Arial"/>
              </a:endParaRPr>
            </a:p>
          </p:txBody>
        </p:sp>
      </p:grpSp>
      <p:sp>
        <p:nvSpPr>
          <p:cNvPr id="176" name="Google Shape;176;p7"/>
          <p:cNvSpPr/>
          <p:nvPr/>
        </p:nvSpPr>
        <p:spPr>
          <a:xfrm>
            <a:off x="8531280" y="5572080"/>
            <a:ext cx="549000" cy="39636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chemeClr val="lt1"/>
                </a:solidFill>
                <a:latin typeface="Arial"/>
                <a:ea typeface="Arial"/>
                <a:cs typeface="Arial"/>
                <a:sym typeface="Arial"/>
              </a:rPr>
              <a:t>6</a:t>
            </a:fld>
            <a:endParaRPr sz="1800" b="0" i="0" u="none" strike="noStrike" cap="none">
              <a:solidFill>
                <a:srgbClr val="000000"/>
              </a:solidFill>
              <a:latin typeface="Arial"/>
              <a:ea typeface="Arial"/>
              <a:cs typeface="Arial"/>
              <a:sym typeface="Arial"/>
            </a:endParaRPr>
          </a:p>
        </p:txBody>
      </p:sp>
      <p:sp>
        <p:nvSpPr>
          <p:cNvPr id="177" name="Google Shape;177;p7"/>
          <p:cNvSpPr/>
          <p:nvPr/>
        </p:nvSpPr>
        <p:spPr>
          <a:xfrm>
            <a:off x="228600" y="1371600"/>
            <a:ext cx="4647960" cy="516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dk2"/>
                </a:solidFill>
                <a:latin typeface="Calibri"/>
                <a:ea typeface="Calibri"/>
                <a:cs typeface="Calibri"/>
                <a:sym typeface="Calibri"/>
              </a:rPr>
              <a:t>Determinantes de la salud</a:t>
            </a:r>
            <a:endParaRPr sz="2800" b="0" i="0" u="none" strike="noStrike" cap="none">
              <a:solidFill>
                <a:srgbClr val="000000"/>
              </a:solidFill>
              <a:latin typeface="Arial"/>
              <a:ea typeface="Arial"/>
              <a:cs typeface="Arial"/>
              <a:sym typeface="Arial"/>
            </a:endParaRPr>
          </a:p>
        </p:txBody>
      </p:sp>
      <p:sp>
        <p:nvSpPr>
          <p:cNvPr id="178" name="Google Shape;178;p7"/>
          <p:cNvSpPr/>
          <p:nvPr/>
        </p:nvSpPr>
        <p:spPr>
          <a:xfrm>
            <a:off x="1134720" y="5357160"/>
            <a:ext cx="2598480" cy="7912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1F497D"/>
                </a:solidFill>
                <a:latin typeface="Calibri"/>
                <a:ea typeface="Calibri"/>
                <a:cs typeface="Calibri"/>
                <a:sym typeface="Calibri"/>
              </a:rPr>
              <a:t>Contexto </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1F497D"/>
                </a:solidFill>
                <a:latin typeface="Calibri"/>
                <a:ea typeface="Calibri"/>
                <a:cs typeface="Calibri"/>
                <a:sym typeface="Calibri"/>
              </a:rPr>
              <a:t>Socioeconómico</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9" name="Google Shape;179;p7"/>
          <p:cNvSpPr/>
          <p:nvPr/>
        </p:nvSpPr>
        <p:spPr>
          <a:xfrm>
            <a:off x="5203080" y="1608120"/>
            <a:ext cx="3788280" cy="7491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rgbClr val="1F497D"/>
                </a:solidFill>
                <a:latin typeface="Calibri"/>
                <a:ea typeface="Calibri"/>
                <a:cs typeface="Calibri"/>
                <a:sym typeface="Calibri"/>
              </a:rPr>
              <a:t>Entorno medioambiental</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0" name="Google Shape;180;p7"/>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
        <p:nvSpPr>
          <p:cNvPr id="181" name="Google Shape;181;p7"/>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¿por qué es necesaria?</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aphicFrame>
        <p:nvGraphicFramePr>
          <p:cNvPr id="187" name="Google Shape;187;p8"/>
          <p:cNvGraphicFramePr/>
          <p:nvPr/>
        </p:nvGraphicFramePr>
        <p:xfrm>
          <a:off x="2666880" y="2133720"/>
          <a:ext cx="4829040" cy="3885840"/>
        </p:xfrm>
        <a:graphic>
          <a:graphicData uri="http://schemas.openxmlformats.org/presentationml/2006/ole">
            <mc:AlternateContent xmlns:mc="http://schemas.openxmlformats.org/markup-compatibility/2006">
              <mc:Choice xmlns:v="urn:schemas-microsoft-com:vml" Requires="v">
                <p:oleObj r:id="rId3" imgW="4829040" imgH="3885840" progId="">
                  <p:embed/>
                </p:oleObj>
              </mc:Choice>
              <mc:Fallback>
                <p:oleObj r:id="rId3" imgW="4829040" imgH="3885840" progId="">
                  <p:embed/>
                  <p:pic>
                    <p:nvPicPr>
                      <p:cNvPr id="187" name="Google Shape;187;p8"/>
                      <p:cNvPicPr preferRelativeResize="0"/>
                      <p:nvPr/>
                    </p:nvPicPr>
                    <p:blipFill rotWithShape="1">
                      <a:blip r:embed="rId4">
                        <a:alphaModFix/>
                      </a:blip>
                      <a:srcRect/>
                      <a:stretch/>
                    </p:blipFill>
                    <p:spPr>
                      <a:xfrm>
                        <a:off x="2666880" y="2133720"/>
                        <a:ext cx="4829040" cy="3885840"/>
                      </a:xfrm>
                      <a:prstGeom prst="rect">
                        <a:avLst/>
                      </a:prstGeom>
                      <a:noFill/>
                      <a:ln>
                        <a:noFill/>
                      </a:ln>
                    </p:spPr>
                  </p:pic>
                </p:oleObj>
              </mc:Fallback>
            </mc:AlternateContent>
          </a:graphicData>
        </a:graphic>
      </p:graphicFrame>
      <p:sp>
        <p:nvSpPr>
          <p:cNvPr id="188" name="Google Shape;188;p8"/>
          <p:cNvSpPr/>
          <p:nvPr/>
        </p:nvSpPr>
        <p:spPr>
          <a:xfrm rot="-9077400">
            <a:off x="1770840" y="3561840"/>
            <a:ext cx="2769480" cy="205200"/>
          </a:xfrm>
          <a:prstGeom prst="leftArrow">
            <a:avLst>
              <a:gd name="adj1" fmla="val 50000"/>
              <a:gd name="adj2" fmla="val 50000"/>
            </a:avLst>
          </a:prstGeom>
          <a:solidFill>
            <a:srgbClr val="008000"/>
          </a:solidFill>
          <a:ln w="25400" cap="flat" cmpd="sng">
            <a:solidFill>
              <a:srgbClr val="008000"/>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8"/>
          <p:cNvSpPr/>
          <p:nvPr/>
        </p:nvSpPr>
        <p:spPr>
          <a:xfrm>
            <a:off x="7162920" y="1143000"/>
            <a:ext cx="1904760" cy="205164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¿Pero cuáles son las </a:t>
            </a:r>
            <a:endParaRPr sz="2000" b="0" i="0" u="none" strike="noStrike" cap="none">
              <a:solidFill>
                <a:srgbClr val="000000"/>
              </a:solidFill>
              <a:latin typeface="Arial"/>
              <a:ea typeface="Arial"/>
              <a:cs typeface="Arial"/>
              <a:sym typeface="Arial"/>
            </a:endParaRPr>
          </a:p>
          <a:p>
            <a:pPr marL="0" marR="0" lvl="0" indent="0" algn="r" rtl="0">
              <a:lnSpc>
                <a:spcPct val="100000"/>
              </a:lnSpc>
              <a:spcBef>
                <a:spcPts val="561"/>
              </a:spcBef>
              <a:spcAft>
                <a:spcPts val="0"/>
              </a:spcAft>
              <a:buClr>
                <a:srgbClr val="000000"/>
              </a:buClr>
              <a:buSzPts val="2800"/>
              <a:buFont typeface="Arial"/>
              <a:buNone/>
            </a:pPr>
            <a:r>
              <a:rPr lang="es-ES" sz="2800" b="1" i="0" u="none" strike="noStrike" cap="none">
                <a:solidFill>
                  <a:srgbClr val="008000"/>
                </a:solidFill>
                <a:latin typeface="Arial"/>
                <a:ea typeface="Arial"/>
                <a:cs typeface="Arial"/>
                <a:sym typeface="Arial"/>
              </a:rPr>
              <a:t>“causas de las causas”</a:t>
            </a:r>
            <a:r>
              <a:rPr lang="es-ES" sz="2000" b="0" i="0" u="none" strike="noStrike" cap="none">
                <a:solidFill>
                  <a:schemeClr val="dk2"/>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190" name="Google Shape;190;p8"/>
          <p:cNvSpPr/>
          <p:nvPr/>
        </p:nvSpPr>
        <p:spPr>
          <a:xfrm>
            <a:off x="228600" y="1905120"/>
            <a:ext cx="2666520" cy="1800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Las enfermedades crónicas tienen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008000"/>
                </a:solidFill>
                <a:latin typeface="Arial"/>
                <a:ea typeface="Arial"/>
                <a:cs typeface="Arial"/>
                <a:sym typeface="Arial"/>
              </a:rPr>
              <a:t>“causas cercanas”</a:t>
            </a:r>
            <a:r>
              <a:rPr lang="es-ES" sz="2000" b="1" i="0" u="none" strike="noStrike" cap="none">
                <a:solidFill>
                  <a:schemeClr val="dk2"/>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a:p>
            <a:pPr marL="343080" marR="0" lvl="0" indent="-343080" algn="l" rtl="0">
              <a:lnSpc>
                <a:spcPct val="100000"/>
              </a:lnSpc>
              <a:spcBef>
                <a:spcPts val="1001"/>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Alimentación no saludable</a:t>
            </a:r>
            <a:endParaRPr sz="2000" b="0" i="0" u="none" strike="noStrike" cap="none">
              <a:solidFill>
                <a:srgbClr val="000000"/>
              </a:solidFill>
              <a:latin typeface="Arial"/>
              <a:ea typeface="Arial"/>
              <a:cs typeface="Arial"/>
              <a:sym typeface="Arial"/>
            </a:endParaRPr>
          </a:p>
          <a:p>
            <a:pPr marL="343080" marR="0" lvl="0" indent="-343080" algn="l" rtl="0">
              <a:lnSpc>
                <a:spcPct val="100000"/>
              </a:lnSpc>
              <a:spcBef>
                <a:spcPts val="40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Inactividad física</a:t>
            </a:r>
            <a:endParaRPr sz="2000" b="0" i="0" u="none" strike="noStrike" cap="none">
              <a:solidFill>
                <a:srgbClr val="000000"/>
              </a:solidFill>
              <a:latin typeface="Arial"/>
              <a:ea typeface="Arial"/>
              <a:cs typeface="Arial"/>
              <a:sym typeface="Arial"/>
            </a:endParaRPr>
          </a:p>
          <a:p>
            <a:pPr marL="343080" marR="0" lvl="0" indent="-343080" algn="l" rtl="0">
              <a:lnSpc>
                <a:spcPct val="100000"/>
              </a:lnSpc>
              <a:spcBef>
                <a:spcPts val="40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Consumo de alcohol</a:t>
            </a:r>
            <a:endParaRPr sz="2000" b="0" i="0" u="none" strike="noStrike" cap="none">
              <a:solidFill>
                <a:srgbClr val="000000"/>
              </a:solidFill>
              <a:latin typeface="Arial"/>
              <a:ea typeface="Arial"/>
              <a:cs typeface="Arial"/>
              <a:sym typeface="Arial"/>
            </a:endParaRPr>
          </a:p>
          <a:p>
            <a:pPr marL="343080" marR="0" lvl="0" indent="-343080" algn="l" rtl="0">
              <a:lnSpc>
                <a:spcPct val="100000"/>
              </a:lnSpc>
              <a:spcBef>
                <a:spcPts val="40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Consumo de tabaco</a:t>
            </a:r>
            <a:endParaRPr sz="2000" b="0" i="0" u="none" strike="noStrike" cap="none">
              <a:solidFill>
                <a:srgbClr val="000000"/>
              </a:solidFill>
              <a:latin typeface="Arial"/>
              <a:ea typeface="Arial"/>
              <a:cs typeface="Arial"/>
              <a:sym typeface="Arial"/>
            </a:endParaRPr>
          </a:p>
          <a:p>
            <a:pPr marL="343080" marR="0" lvl="0" indent="-343080" algn="l" rtl="0">
              <a:lnSpc>
                <a:spcPct val="100000"/>
              </a:lnSpc>
              <a:spcBef>
                <a:spcPts val="400"/>
              </a:spcBef>
              <a:spcAft>
                <a:spcPts val="0"/>
              </a:spcAft>
              <a:buClr>
                <a:srgbClr val="000000"/>
              </a:buClr>
              <a:buSzPts val="2000"/>
              <a:buFont typeface="Arial"/>
              <a:buNone/>
            </a:pPr>
            <a:r>
              <a:rPr lang="es-ES" sz="2000" b="0" i="0" u="none" strike="noStrike" cap="none">
                <a:solidFill>
                  <a:schemeClr val="dk2"/>
                </a:solidFill>
                <a:latin typeface="Arial"/>
                <a:ea typeface="Arial"/>
                <a:cs typeface="Arial"/>
                <a:sym typeface="Arial"/>
              </a:rPr>
              <a:t>Estrés</a:t>
            </a:r>
            <a:endParaRPr sz="2000" b="0" i="0" u="none" strike="noStrike" cap="none">
              <a:solidFill>
                <a:srgbClr val="000000"/>
              </a:solidFill>
              <a:latin typeface="Arial"/>
              <a:ea typeface="Arial"/>
              <a:cs typeface="Arial"/>
              <a:sym typeface="Arial"/>
            </a:endParaRPr>
          </a:p>
        </p:txBody>
      </p:sp>
      <p:sp>
        <p:nvSpPr>
          <p:cNvPr id="191" name="Google Shape;191;p8"/>
          <p:cNvSpPr/>
          <p:nvPr/>
        </p:nvSpPr>
        <p:spPr>
          <a:xfrm rot="-1526400">
            <a:off x="6371640" y="2734200"/>
            <a:ext cx="1415880" cy="169920"/>
          </a:xfrm>
          <a:prstGeom prst="leftArrow">
            <a:avLst>
              <a:gd name="adj1" fmla="val 50000"/>
              <a:gd name="adj2" fmla="val 50000"/>
            </a:avLst>
          </a:prstGeom>
          <a:solidFill>
            <a:srgbClr val="008000"/>
          </a:solidFill>
          <a:ln w="25400" cap="flat" cmpd="sng">
            <a:solidFill>
              <a:srgbClr val="008000"/>
            </a:solidFill>
            <a:prstDash val="solid"/>
            <a:round/>
            <a:headEnd type="none" w="sm" len="sm"/>
            <a:tailEnd type="none" w="sm" len="sm"/>
          </a:ln>
        </p:spPr>
        <p:txBody>
          <a:bodyPr spcFirstLastPara="1" wrap="square" lIns="90000" tIns="39950" rIns="90000" bIns="39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8"/>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¿por qué es necesaria?</a:t>
            </a:r>
            <a:endParaRPr sz="2800" b="0" i="0" u="none" strike="noStrike" cap="none">
              <a:solidFill>
                <a:srgbClr val="000000"/>
              </a:solidFill>
              <a:latin typeface="Arial"/>
              <a:ea typeface="Arial"/>
              <a:cs typeface="Arial"/>
              <a:sym typeface="Arial"/>
            </a:endParaRPr>
          </a:p>
        </p:txBody>
      </p:sp>
      <p:sp>
        <p:nvSpPr>
          <p:cNvPr id="193" name="Google Shape;193;p8"/>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9" descr="https://robertocrobu.files.wordpress.com/2012/03/diana-flecha.jpg?w=270"/>
          <p:cNvPicPr preferRelativeResize="0"/>
          <p:nvPr/>
        </p:nvPicPr>
        <p:blipFill rotWithShape="1">
          <a:blip r:embed="rId3">
            <a:alphaModFix/>
          </a:blip>
          <a:srcRect l="8042" t="-1552" r="6403" b="9446"/>
          <a:stretch/>
        </p:blipFill>
        <p:spPr>
          <a:xfrm>
            <a:off x="542160" y="2397600"/>
            <a:ext cx="1293120" cy="959040"/>
          </a:xfrm>
          <a:prstGeom prst="rect">
            <a:avLst/>
          </a:prstGeom>
          <a:noFill/>
          <a:ln>
            <a:noFill/>
          </a:ln>
        </p:spPr>
      </p:pic>
      <p:sp>
        <p:nvSpPr>
          <p:cNvPr id="200" name="Google Shape;200;p9"/>
          <p:cNvSpPr/>
          <p:nvPr/>
        </p:nvSpPr>
        <p:spPr>
          <a:xfrm>
            <a:off x="1043640" y="1989000"/>
            <a:ext cx="5472360" cy="1810440"/>
          </a:xfrm>
          <a:prstGeom prst="roundRect">
            <a:avLst>
              <a:gd name="adj" fmla="val 16667"/>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a:solidFill>
                  <a:srgbClr val="002060"/>
                </a:solidFill>
                <a:latin typeface="Calibri"/>
                <a:ea typeface="Calibri"/>
                <a:cs typeface="Calibri"/>
                <a:sym typeface="Calibri"/>
              </a:rPr>
              <a:t>Fomentar la </a:t>
            </a:r>
            <a:r>
              <a:rPr lang="es-ES" sz="2800" b="1" i="0" u="none" strike="noStrike" cap="none">
                <a:solidFill>
                  <a:schemeClr val="dk2"/>
                </a:solidFill>
                <a:latin typeface="Calibri"/>
                <a:ea typeface="Calibri"/>
                <a:cs typeface="Calibri"/>
                <a:sym typeface="Calibri"/>
              </a:rPr>
              <a:t>salud y el bienestar </a:t>
            </a:r>
            <a:r>
              <a:rPr lang="es-ES" sz="2000" b="0" i="0" u="none" strike="noStrike" cap="none">
                <a:solidFill>
                  <a:srgbClr val="002060"/>
                </a:solidFill>
                <a:latin typeface="Calibri"/>
                <a:ea typeface="Calibri"/>
                <a:cs typeface="Calibri"/>
                <a:sym typeface="Calibri"/>
              </a:rPr>
              <a:t>de la población promoviendo</a:t>
            </a:r>
            <a:r>
              <a:rPr lang="es-ES" sz="2400" b="0" i="0" u="none" strike="noStrike" cap="none">
                <a:solidFill>
                  <a:srgbClr val="002060"/>
                </a:solidFill>
                <a:latin typeface="Calibri"/>
                <a:ea typeface="Calibri"/>
                <a:cs typeface="Calibri"/>
                <a:sym typeface="Calibri"/>
              </a:rPr>
              <a:t>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1" i="0" u="none" strike="noStrike" cap="none">
                <a:solidFill>
                  <a:schemeClr val="accent1"/>
                </a:solidFill>
                <a:latin typeface="Calibri"/>
                <a:ea typeface="Calibri"/>
                <a:cs typeface="Calibri"/>
                <a:sym typeface="Calibri"/>
              </a:rPr>
              <a:t>entornos</a:t>
            </a:r>
            <a:r>
              <a:rPr lang="es-ES" sz="2000" b="0" i="0" u="none" strike="noStrike" cap="none">
                <a:solidFill>
                  <a:srgbClr val="002060"/>
                </a:solidFill>
                <a:latin typeface="Calibri"/>
                <a:ea typeface="Calibri"/>
                <a:cs typeface="Calibri"/>
                <a:sym typeface="Calibri"/>
              </a:rPr>
              <a:t>  </a:t>
            </a:r>
            <a:r>
              <a:rPr lang="es-ES" sz="1800" b="0" i="0" u="none" strike="noStrike" cap="none">
                <a:solidFill>
                  <a:srgbClr val="002060"/>
                </a:solidFill>
                <a:latin typeface="Calibri"/>
                <a:ea typeface="Calibri"/>
                <a:cs typeface="Calibri"/>
                <a:sym typeface="Calibri"/>
              </a:rPr>
              <a:t>y  </a:t>
            </a:r>
            <a:r>
              <a:rPr lang="es-ES" sz="2800" b="1" i="0" u="none" strike="noStrike" cap="none">
                <a:solidFill>
                  <a:srgbClr val="93B3D7"/>
                </a:solidFill>
                <a:latin typeface="Calibri"/>
                <a:ea typeface="Calibri"/>
                <a:cs typeface="Calibri"/>
                <a:sym typeface="Calibri"/>
              </a:rPr>
              <a:t>estilos de vida </a:t>
            </a:r>
            <a:r>
              <a:rPr lang="es-ES" sz="2800" b="1" i="0" u="none" strike="noStrike" cap="none">
                <a:solidFill>
                  <a:srgbClr val="92D050"/>
                </a:solidFill>
                <a:latin typeface="Calibri"/>
                <a:ea typeface="Calibri"/>
                <a:cs typeface="Calibri"/>
                <a:sym typeface="Calibri"/>
              </a:rPr>
              <a:t>saludables </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a:solidFill>
                  <a:srgbClr val="D99593"/>
                </a:solidFill>
                <a:latin typeface="Calibri"/>
                <a:ea typeface="Calibri"/>
                <a:cs typeface="Calibri"/>
                <a:sym typeface="Calibri"/>
              </a:rPr>
              <a:t>y potenciando la seguridad</a:t>
            </a:r>
            <a:r>
              <a:rPr lang="es-ES" sz="2000" b="0" i="0" u="none" strike="noStrike" cap="none">
                <a:solidFill>
                  <a:srgbClr val="002060"/>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201" name="Google Shape;201;p9"/>
          <p:cNvSpPr/>
          <p:nvPr/>
        </p:nvSpPr>
        <p:spPr>
          <a:xfrm>
            <a:off x="539640" y="1340640"/>
            <a:ext cx="1511640" cy="480240"/>
          </a:xfrm>
          <a:prstGeom prst="flowChartTerminator">
            <a:avLst/>
          </a:prstGeom>
          <a:noFill/>
          <a:ln w="25400" cap="flat" cmpd="sng">
            <a:solidFill>
              <a:srgbClr val="FFFFFF"/>
            </a:solidFill>
            <a:prstDash val="solid"/>
            <a:round/>
            <a:headEnd type="none" w="sm" len="sm"/>
            <a:tailEnd type="none" w="sm" len="sm"/>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s-ES" sz="2400" b="1" i="0" u="none" strike="noStrike" cap="none">
                <a:solidFill>
                  <a:srgbClr val="953734"/>
                </a:solidFill>
                <a:latin typeface="Calibri"/>
                <a:ea typeface="Calibri"/>
                <a:cs typeface="Calibri"/>
                <a:sym typeface="Calibri"/>
              </a:rPr>
              <a:t>Objetivo</a:t>
            </a:r>
            <a:endParaRPr sz="2400" b="0" i="0" u="none" strike="noStrike" cap="none">
              <a:solidFill>
                <a:srgbClr val="000000"/>
              </a:solidFill>
              <a:latin typeface="Arial"/>
              <a:ea typeface="Arial"/>
              <a:cs typeface="Arial"/>
              <a:sym typeface="Arial"/>
            </a:endParaRPr>
          </a:p>
        </p:txBody>
      </p:sp>
      <p:sp>
        <p:nvSpPr>
          <p:cNvPr id="202" name="Google Shape;202;p9"/>
          <p:cNvSpPr/>
          <p:nvPr/>
        </p:nvSpPr>
        <p:spPr>
          <a:xfrm>
            <a:off x="519840" y="4005000"/>
            <a:ext cx="2339640" cy="575640"/>
          </a:xfrm>
          <a:prstGeom prst="flowChartTerminator">
            <a:avLst/>
          </a:prstGeom>
          <a:noFill/>
          <a:ln w="25400" cap="flat" cmpd="sng">
            <a:solidFill>
              <a:srgbClr val="FFFFFF"/>
            </a:solidFill>
            <a:prstDash val="solid"/>
            <a:round/>
            <a:headEnd type="none" w="sm" len="sm"/>
            <a:tailEnd type="none" w="sm" len="sm"/>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s-ES" sz="2400" b="1" i="0" u="none" strike="noStrike" cap="none">
                <a:solidFill>
                  <a:srgbClr val="953734"/>
                </a:solidFill>
                <a:latin typeface="Calibri"/>
                <a:ea typeface="Calibri"/>
                <a:cs typeface="Calibri"/>
                <a:sym typeface="Calibri"/>
              </a:rPr>
              <a:t>Oportunidad</a:t>
            </a:r>
            <a:endParaRPr sz="2400" b="0" i="0" u="none" strike="noStrike" cap="none">
              <a:solidFill>
                <a:srgbClr val="000000"/>
              </a:solidFill>
              <a:latin typeface="Arial"/>
              <a:ea typeface="Arial"/>
              <a:cs typeface="Arial"/>
              <a:sym typeface="Arial"/>
            </a:endParaRPr>
          </a:p>
        </p:txBody>
      </p:sp>
      <p:sp>
        <p:nvSpPr>
          <p:cNvPr id="203" name="Google Shape;203;p9"/>
          <p:cNvSpPr/>
          <p:nvPr/>
        </p:nvSpPr>
        <p:spPr>
          <a:xfrm>
            <a:off x="395640" y="4481640"/>
            <a:ext cx="6120360" cy="1179360"/>
          </a:xfrm>
          <a:prstGeom prst="roundRect">
            <a:avLst>
              <a:gd name="adj" fmla="val 16667"/>
            </a:avLst>
          </a:prstGeom>
          <a:noFill/>
          <a:ln w="25400" cap="flat" cmpd="sng">
            <a:solidFill>
              <a:srgbClr val="FFFFFF"/>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a:solidFill>
                  <a:srgbClr val="002060"/>
                </a:solidFill>
                <a:latin typeface="Calibri"/>
                <a:ea typeface="Calibri"/>
                <a:cs typeface="Calibri"/>
                <a:sym typeface="Calibri"/>
              </a:rPr>
              <a:t>Integrar y </a:t>
            </a:r>
            <a:r>
              <a:rPr lang="es-ES" sz="2000" b="1" i="0" u="none" strike="noStrike" cap="none">
                <a:solidFill>
                  <a:srgbClr val="002060"/>
                </a:solidFill>
                <a:latin typeface="Calibri"/>
                <a:ea typeface="Calibri"/>
                <a:cs typeface="Calibri"/>
                <a:sym typeface="Calibri"/>
              </a:rPr>
              <a:t>coordinar</a:t>
            </a:r>
            <a:r>
              <a:rPr lang="es-ES" sz="2000" b="0" i="0" u="none" strike="noStrike" cap="none">
                <a:solidFill>
                  <a:srgbClr val="002060"/>
                </a:solidFill>
                <a:latin typeface="Calibri"/>
                <a:ea typeface="Calibri"/>
                <a:cs typeface="Calibri"/>
                <a:sym typeface="Calibri"/>
              </a:rPr>
              <a:t> los esfuerzos de promoción de la salud y prevención entre todos los niveles, sectores y actores implicados. </a:t>
            </a:r>
            <a:endParaRPr sz="2000" b="0" i="0" u="none" strike="noStrike" cap="none">
              <a:solidFill>
                <a:srgbClr val="000000"/>
              </a:solidFill>
              <a:latin typeface="Arial"/>
              <a:ea typeface="Arial"/>
              <a:cs typeface="Arial"/>
              <a:sym typeface="Arial"/>
            </a:endParaRPr>
          </a:p>
        </p:txBody>
      </p:sp>
      <p:pic>
        <p:nvPicPr>
          <p:cNvPr id="204" name="Google Shape;204;p9"/>
          <p:cNvPicPr preferRelativeResize="0"/>
          <p:nvPr/>
        </p:nvPicPr>
        <p:blipFill rotWithShape="1">
          <a:blip r:embed="rId4">
            <a:alphaModFix/>
          </a:blip>
          <a:srcRect/>
          <a:stretch/>
        </p:blipFill>
        <p:spPr>
          <a:xfrm>
            <a:off x="6516360" y="1917000"/>
            <a:ext cx="2466360" cy="3635640"/>
          </a:xfrm>
          <a:prstGeom prst="rect">
            <a:avLst/>
          </a:prstGeom>
          <a:noFill/>
          <a:ln>
            <a:noFill/>
          </a:ln>
        </p:spPr>
      </p:pic>
      <p:sp>
        <p:nvSpPr>
          <p:cNvPr id="205" name="Google Shape;205;p9"/>
          <p:cNvSpPr/>
          <p:nvPr/>
        </p:nvSpPr>
        <p:spPr>
          <a:xfrm>
            <a:off x="179640" y="5796720"/>
            <a:ext cx="8964000" cy="3031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https://www.mscbs.gob.es/profesionales/saludPublica/prevPromocion/Estrategia/estrategiaPromocionyPrevencion.htm</a:t>
            </a:r>
            <a:endParaRPr sz="1400" b="0" i="0" u="none" strike="noStrike" cap="none">
              <a:solidFill>
                <a:srgbClr val="000000"/>
              </a:solidFill>
              <a:latin typeface="Arial"/>
              <a:ea typeface="Arial"/>
              <a:cs typeface="Arial"/>
              <a:sym typeface="Arial"/>
            </a:endParaRPr>
          </a:p>
        </p:txBody>
      </p:sp>
      <p:sp>
        <p:nvSpPr>
          <p:cNvPr id="206" name="Google Shape;206;p9"/>
          <p:cNvSpPr/>
          <p:nvPr/>
        </p:nvSpPr>
        <p:spPr>
          <a:xfrm>
            <a:off x="7884360" y="6356520"/>
            <a:ext cx="802080" cy="36468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endParaRPr sz="2000" b="1" i="0" u="none" strike="noStrike" cap="none">
              <a:solidFill>
                <a:srgbClr val="632523"/>
              </a:solidFill>
              <a:latin typeface="Calibri"/>
              <a:ea typeface="Calibri"/>
              <a:cs typeface="Calibri"/>
              <a:sym typeface="Calibri"/>
            </a:endParaRPr>
          </a:p>
        </p:txBody>
      </p:sp>
      <p:sp>
        <p:nvSpPr>
          <p:cNvPr id="207" name="Google Shape;207;p9"/>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 qué consiste?</a:t>
            </a:r>
            <a:endParaRPr sz="2800" b="0" i="0" u="none" strike="noStrike" cap="none">
              <a:solidFill>
                <a:srgbClr val="000000"/>
              </a:solidFill>
              <a:latin typeface="Arial"/>
              <a:ea typeface="Arial"/>
              <a:cs typeface="Arial"/>
              <a:sym typeface="Arial"/>
            </a:endParaRPr>
          </a:p>
        </p:txBody>
      </p:sp>
      <p:sp>
        <p:nvSpPr>
          <p:cNvPr id="208" name="Google Shape;208;p9"/>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10"/>
          <p:cNvGrpSpPr/>
          <p:nvPr/>
        </p:nvGrpSpPr>
        <p:grpSpPr>
          <a:xfrm>
            <a:off x="655560" y="1242000"/>
            <a:ext cx="6273360" cy="4851000"/>
            <a:chOff x="655560" y="1242000"/>
            <a:chExt cx="6273360" cy="4851000"/>
          </a:xfrm>
        </p:grpSpPr>
        <p:grpSp>
          <p:nvGrpSpPr>
            <p:cNvPr id="215" name="Google Shape;215;p10"/>
            <p:cNvGrpSpPr/>
            <p:nvPr/>
          </p:nvGrpSpPr>
          <p:grpSpPr>
            <a:xfrm>
              <a:off x="655560" y="2205000"/>
              <a:ext cx="3936240" cy="3096360"/>
              <a:chOff x="655560" y="2205000"/>
              <a:chExt cx="3936240" cy="3096360"/>
            </a:xfrm>
          </p:grpSpPr>
          <p:grpSp>
            <p:nvGrpSpPr>
              <p:cNvPr id="216" name="Google Shape;216;p10"/>
              <p:cNvGrpSpPr/>
              <p:nvPr/>
            </p:nvGrpSpPr>
            <p:grpSpPr>
              <a:xfrm>
                <a:off x="1046880" y="2205000"/>
                <a:ext cx="3544920" cy="2304000"/>
                <a:chOff x="1046880" y="2205000"/>
                <a:chExt cx="3544920" cy="2304000"/>
              </a:xfrm>
            </p:grpSpPr>
            <p:sp>
              <p:nvSpPr>
                <p:cNvPr id="217" name="Google Shape;217;p10"/>
                <p:cNvSpPr/>
                <p:nvPr/>
              </p:nvSpPr>
              <p:spPr>
                <a:xfrm>
                  <a:off x="1127520" y="2765520"/>
                  <a:ext cx="2660760" cy="1743480"/>
                </a:xfrm>
                <a:prstGeom prst="round2DiagRect">
                  <a:avLst>
                    <a:gd name="adj1" fmla="val 16667"/>
                    <a:gd name="adj2" fmla="val 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1046880" y="2205000"/>
                  <a:ext cx="2237400" cy="191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2000"/>
                    <a:buFont typeface="Arial"/>
                    <a:buNone/>
                  </a:pPr>
                  <a:r>
                    <a:rPr lang="es-ES" sz="12000" b="1" i="0" u="none" strike="noStrike" cap="none">
                      <a:solidFill>
                        <a:schemeClr val="lt1"/>
                      </a:solidFill>
                      <a:latin typeface="Calibri"/>
                      <a:ea typeface="Calibri"/>
                      <a:cs typeface="Calibri"/>
                      <a:sym typeface="Calibri"/>
                    </a:rPr>
                    <a:t>3</a:t>
                  </a:r>
                  <a:endParaRPr sz="12000" b="0" i="0" u="none" strike="noStrike" cap="none">
                    <a:solidFill>
                      <a:srgbClr val="000000"/>
                    </a:solidFill>
                    <a:latin typeface="Arial"/>
                    <a:ea typeface="Arial"/>
                    <a:cs typeface="Arial"/>
                    <a:sym typeface="Arial"/>
                  </a:endParaRPr>
                </a:p>
              </p:txBody>
            </p:sp>
            <p:sp>
              <p:nvSpPr>
                <p:cNvPr id="219" name="Google Shape;219;p10"/>
                <p:cNvSpPr/>
                <p:nvPr/>
              </p:nvSpPr>
              <p:spPr>
                <a:xfrm>
                  <a:off x="1977120" y="3375000"/>
                  <a:ext cx="2614680" cy="455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Calibri"/>
                      <a:ea typeface="Calibri"/>
                      <a:cs typeface="Calibri"/>
                      <a:sym typeface="Calibri"/>
                    </a:rPr>
                    <a:t>entornos</a:t>
                  </a:r>
                  <a:endParaRPr sz="2400" b="0" i="0" u="none" strike="noStrike" cap="none">
                    <a:solidFill>
                      <a:srgbClr val="000000"/>
                    </a:solidFill>
                    <a:latin typeface="Arial"/>
                    <a:ea typeface="Arial"/>
                    <a:cs typeface="Arial"/>
                    <a:sym typeface="Arial"/>
                  </a:endParaRPr>
                </a:p>
              </p:txBody>
            </p:sp>
          </p:grpSp>
          <p:sp>
            <p:nvSpPr>
              <p:cNvPr id="220" name="Google Shape;220;p10"/>
              <p:cNvSpPr/>
              <p:nvPr/>
            </p:nvSpPr>
            <p:spPr>
              <a:xfrm>
                <a:off x="655560" y="4633200"/>
                <a:ext cx="675000" cy="668160"/>
              </a:xfrm>
              <a:prstGeom prst="teardrop">
                <a:avLst>
                  <a:gd name="adj" fmla="val 100000"/>
                </a:avLst>
              </a:prstGeom>
              <a:solidFill>
                <a:srgbClr val="FFC0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21" name="Google Shape;221;p10"/>
            <p:cNvGrpSpPr/>
            <p:nvPr/>
          </p:nvGrpSpPr>
          <p:grpSpPr>
            <a:xfrm>
              <a:off x="3945960" y="1242000"/>
              <a:ext cx="2982960" cy="2494440"/>
              <a:chOff x="3945960" y="1242000"/>
              <a:chExt cx="2982960" cy="2494440"/>
            </a:xfrm>
          </p:grpSpPr>
          <p:grpSp>
            <p:nvGrpSpPr>
              <p:cNvPr id="222" name="Google Shape;222;p10"/>
              <p:cNvGrpSpPr/>
              <p:nvPr/>
            </p:nvGrpSpPr>
            <p:grpSpPr>
              <a:xfrm>
                <a:off x="3945960" y="1431720"/>
                <a:ext cx="2982960" cy="2304720"/>
                <a:chOff x="3945960" y="1431720"/>
                <a:chExt cx="2982960" cy="2304720"/>
              </a:xfrm>
            </p:grpSpPr>
            <p:sp>
              <p:nvSpPr>
                <p:cNvPr id="223" name="Google Shape;223;p10"/>
                <p:cNvSpPr/>
                <p:nvPr/>
              </p:nvSpPr>
              <p:spPr>
                <a:xfrm>
                  <a:off x="3945960" y="1992960"/>
                  <a:ext cx="2660760" cy="1743480"/>
                </a:xfrm>
                <a:prstGeom prst="round2DiagRect">
                  <a:avLst>
                    <a:gd name="adj1" fmla="val 16667"/>
                    <a:gd name="adj2" fmla="val 0"/>
                  </a:avLst>
                </a:prstGeom>
                <a:solidFill>
                  <a:srgbClr val="0066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p10"/>
                <p:cNvSpPr/>
                <p:nvPr/>
              </p:nvSpPr>
              <p:spPr>
                <a:xfrm>
                  <a:off x="5466240" y="1431720"/>
                  <a:ext cx="1462680" cy="191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2000"/>
                    <a:buFont typeface="Arial"/>
                    <a:buNone/>
                  </a:pPr>
                  <a:r>
                    <a:rPr lang="es-ES" sz="12000" b="1" i="0" u="none" strike="noStrike" cap="none">
                      <a:solidFill>
                        <a:schemeClr val="lt1"/>
                      </a:solidFill>
                      <a:latin typeface="Calibri"/>
                      <a:ea typeface="Calibri"/>
                      <a:cs typeface="Calibri"/>
                      <a:sym typeface="Calibri"/>
                    </a:rPr>
                    <a:t>6</a:t>
                  </a:r>
                  <a:endParaRPr sz="12000" b="0" i="0" u="none" strike="noStrike" cap="none">
                    <a:solidFill>
                      <a:srgbClr val="000000"/>
                    </a:solidFill>
                    <a:latin typeface="Arial"/>
                    <a:ea typeface="Arial"/>
                    <a:cs typeface="Arial"/>
                    <a:sym typeface="Arial"/>
                  </a:endParaRPr>
                </a:p>
              </p:txBody>
            </p:sp>
            <p:sp>
              <p:nvSpPr>
                <p:cNvPr id="225" name="Google Shape;225;p10"/>
                <p:cNvSpPr/>
                <p:nvPr/>
              </p:nvSpPr>
              <p:spPr>
                <a:xfrm>
                  <a:off x="4045320" y="2601720"/>
                  <a:ext cx="1531800" cy="455400"/>
                </a:xfrm>
                <a:prstGeom prst="rect">
                  <a:avLst/>
                </a:prstGeom>
                <a:solidFill>
                  <a:srgbClr val="006600"/>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Calibri"/>
                      <a:ea typeface="Calibri"/>
                      <a:cs typeface="Calibri"/>
                      <a:sym typeface="Calibri"/>
                    </a:rPr>
                    <a:t>factores</a:t>
                  </a:r>
                  <a:endParaRPr sz="2400" b="0" i="0" u="none" strike="noStrike" cap="none">
                    <a:solidFill>
                      <a:srgbClr val="FFFFFF"/>
                    </a:solidFill>
                    <a:latin typeface="Arial"/>
                    <a:ea typeface="Arial"/>
                    <a:cs typeface="Arial"/>
                    <a:sym typeface="Arial"/>
                  </a:endParaRPr>
                </a:p>
              </p:txBody>
            </p:sp>
          </p:grpSp>
          <p:sp>
            <p:nvSpPr>
              <p:cNvPr id="226" name="Google Shape;226;p10"/>
              <p:cNvSpPr/>
              <p:nvPr/>
            </p:nvSpPr>
            <p:spPr>
              <a:xfrm rot="10800000">
                <a:off x="6123240" y="1242000"/>
                <a:ext cx="675000" cy="668160"/>
              </a:xfrm>
              <a:prstGeom prst="teardrop">
                <a:avLst>
                  <a:gd name="adj" fmla="val 100000"/>
                </a:avLst>
              </a:prstGeom>
              <a:solidFill>
                <a:srgbClr val="00660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227" name="Google Shape;227;p10"/>
            <p:cNvGrpSpPr/>
            <p:nvPr/>
          </p:nvGrpSpPr>
          <p:grpSpPr>
            <a:xfrm>
              <a:off x="3945240" y="3333600"/>
              <a:ext cx="2793960" cy="1967760"/>
              <a:chOff x="3945240" y="3333600"/>
              <a:chExt cx="2793960" cy="1967760"/>
            </a:xfrm>
          </p:grpSpPr>
          <p:sp>
            <p:nvSpPr>
              <p:cNvPr id="228" name="Google Shape;228;p10"/>
              <p:cNvSpPr/>
              <p:nvPr/>
            </p:nvSpPr>
            <p:spPr>
              <a:xfrm flipH="1">
                <a:off x="3945240" y="3891240"/>
                <a:ext cx="2747160" cy="1410120"/>
              </a:xfrm>
              <a:prstGeom prst="round2DiagRect">
                <a:avLst>
                  <a:gd name="adj1" fmla="val 16667"/>
                  <a:gd name="adj2" fmla="val 0"/>
                </a:avLst>
              </a:prstGeom>
              <a:solidFill>
                <a:srgbClr val="7030A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10"/>
              <p:cNvSpPr/>
              <p:nvPr/>
            </p:nvSpPr>
            <p:spPr>
              <a:xfrm flipH="1">
                <a:off x="4044600" y="3333600"/>
                <a:ext cx="1510200" cy="191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2000"/>
                  <a:buFont typeface="Arial"/>
                  <a:buNone/>
                </a:pPr>
                <a:r>
                  <a:rPr lang="es-ES" sz="12000" b="1" i="0" u="none" strike="noStrike" cap="none">
                    <a:solidFill>
                      <a:schemeClr val="lt1"/>
                    </a:solidFill>
                    <a:latin typeface="Calibri"/>
                    <a:ea typeface="Calibri"/>
                    <a:cs typeface="Calibri"/>
                    <a:sym typeface="Calibri"/>
                  </a:rPr>
                  <a:t>2</a:t>
                </a:r>
                <a:endParaRPr sz="12000" b="0" i="0" u="none" strike="noStrike" cap="none">
                  <a:solidFill>
                    <a:srgbClr val="000000"/>
                  </a:solidFill>
                  <a:latin typeface="Arial"/>
                  <a:ea typeface="Arial"/>
                  <a:cs typeface="Arial"/>
                  <a:sym typeface="Arial"/>
                </a:endParaRPr>
              </a:p>
            </p:txBody>
          </p:sp>
          <p:sp>
            <p:nvSpPr>
              <p:cNvPr id="230" name="Google Shape;230;p10"/>
              <p:cNvSpPr/>
              <p:nvPr/>
            </p:nvSpPr>
            <p:spPr>
              <a:xfrm flipH="1">
                <a:off x="4872600" y="4342320"/>
                <a:ext cx="1866600" cy="8211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ES" sz="2400" b="1" i="0" u="none" strike="noStrike" cap="none">
                    <a:solidFill>
                      <a:schemeClr val="lt1"/>
                    </a:solidFill>
                    <a:latin typeface="Calibri"/>
                    <a:ea typeface="Calibri"/>
                    <a:cs typeface="Calibri"/>
                    <a:sym typeface="Calibri"/>
                  </a:rPr>
                  <a:t>poblaciones priorizadas</a:t>
                </a:r>
                <a:endParaRPr sz="2400" b="0" i="0" u="none" strike="noStrike" cap="none">
                  <a:solidFill>
                    <a:srgbClr val="000000"/>
                  </a:solidFill>
                  <a:latin typeface="Arial"/>
                  <a:ea typeface="Arial"/>
                  <a:cs typeface="Arial"/>
                  <a:sym typeface="Arial"/>
                </a:endParaRPr>
              </a:p>
            </p:txBody>
          </p:sp>
        </p:grpSp>
        <p:sp>
          <p:nvSpPr>
            <p:cNvPr id="231" name="Google Shape;231;p10"/>
            <p:cNvSpPr/>
            <p:nvPr/>
          </p:nvSpPr>
          <p:spPr>
            <a:xfrm flipH="1">
              <a:off x="5658120" y="5424840"/>
              <a:ext cx="696960" cy="668160"/>
            </a:xfrm>
            <a:prstGeom prst="teardrop">
              <a:avLst>
                <a:gd name="adj" fmla="val 100000"/>
              </a:avLst>
            </a:prstGeom>
            <a:solidFill>
              <a:srgbClr val="7030A0"/>
            </a:solidFill>
            <a:ln>
              <a:noFill/>
            </a:ln>
            <a:effectLst>
              <a:outerShdw blurRad="39960" dist="23040" dir="5400000" rotWithShape="0">
                <a:srgbClr val="000000">
                  <a:alpha val="33725"/>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0" descr="Resultado de imaxes para icon children blue"/>
          <p:cNvPicPr preferRelativeResize="0"/>
          <p:nvPr/>
        </p:nvPicPr>
        <p:blipFill rotWithShape="1">
          <a:blip r:embed="rId3">
            <a:alphaModFix/>
          </a:blip>
          <a:srcRect/>
          <a:stretch/>
        </p:blipFill>
        <p:spPr>
          <a:xfrm>
            <a:off x="6951240" y="3950280"/>
            <a:ext cx="719640" cy="1060560"/>
          </a:xfrm>
          <a:prstGeom prst="rect">
            <a:avLst/>
          </a:prstGeom>
          <a:noFill/>
          <a:ln>
            <a:noFill/>
          </a:ln>
        </p:spPr>
      </p:pic>
      <p:pic>
        <p:nvPicPr>
          <p:cNvPr id="233" name="Google Shape;233;p10"/>
          <p:cNvPicPr preferRelativeResize="0"/>
          <p:nvPr/>
        </p:nvPicPr>
        <p:blipFill rotWithShape="1">
          <a:blip r:embed="rId4">
            <a:alphaModFix/>
          </a:blip>
          <a:srcRect/>
          <a:stretch/>
        </p:blipFill>
        <p:spPr>
          <a:xfrm>
            <a:off x="8231760" y="3876480"/>
            <a:ext cx="788400" cy="1134360"/>
          </a:xfrm>
          <a:prstGeom prst="rect">
            <a:avLst/>
          </a:prstGeom>
          <a:noFill/>
          <a:ln>
            <a:noFill/>
          </a:ln>
        </p:spPr>
      </p:pic>
      <p:sp>
        <p:nvSpPr>
          <p:cNvPr id="234" name="Google Shape;234;p10"/>
          <p:cNvSpPr/>
          <p:nvPr/>
        </p:nvSpPr>
        <p:spPr>
          <a:xfrm>
            <a:off x="6807600" y="5067720"/>
            <a:ext cx="2212560" cy="39456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a:solidFill>
                  <a:srgbClr val="6600FF"/>
                </a:solidFill>
                <a:latin typeface="Calibri"/>
                <a:ea typeface="Calibri"/>
                <a:cs typeface="Calibri"/>
                <a:sym typeface="Calibri"/>
              </a:rPr>
              <a:t>- 15                  + 50</a:t>
            </a:r>
            <a:endParaRPr sz="2000" b="0" i="0" u="none" strike="noStrike" cap="none">
              <a:solidFill>
                <a:srgbClr val="000000"/>
              </a:solidFill>
              <a:latin typeface="Arial"/>
              <a:ea typeface="Arial"/>
              <a:cs typeface="Arial"/>
              <a:sym typeface="Arial"/>
            </a:endParaRPr>
          </a:p>
        </p:txBody>
      </p:sp>
      <p:pic>
        <p:nvPicPr>
          <p:cNvPr id="235" name="Google Shape;235;p10" descr="Resultado de imaxes para town hall icon"/>
          <p:cNvPicPr preferRelativeResize="0"/>
          <p:nvPr/>
        </p:nvPicPr>
        <p:blipFill rotWithShape="1">
          <a:blip r:embed="rId5">
            <a:alphaModFix/>
          </a:blip>
          <a:srcRect/>
          <a:stretch/>
        </p:blipFill>
        <p:spPr>
          <a:xfrm>
            <a:off x="2843640" y="1740600"/>
            <a:ext cx="896040" cy="896040"/>
          </a:xfrm>
          <a:prstGeom prst="rect">
            <a:avLst/>
          </a:prstGeom>
          <a:noFill/>
          <a:ln>
            <a:noFill/>
          </a:ln>
        </p:spPr>
      </p:pic>
      <p:pic>
        <p:nvPicPr>
          <p:cNvPr id="236" name="Google Shape;236;p10" descr="Resultado de imaxes para salud icono"/>
          <p:cNvPicPr preferRelativeResize="0"/>
          <p:nvPr/>
        </p:nvPicPr>
        <p:blipFill rotWithShape="1">
          <a:blip r:embed="rId6">
            <a:alphaModFix/>
          </a:blip>
          <a:srcRect/>
          <a:stretch/>
        </p:blipFill>
        <p:spPr>
          <a:xfrm>
            <a:off x="929880" y="1628640"/>
            <a:ext cx="1151640" cy="1151640"/>
          </a:xfrm>
          <a:prstGeom prst="rect">
            <a:avLst/>
          </a:prstGeom>
          <a:noFill/>
          <a:ln>
            <a:noFill/>
          </a:ln>
        </p:spPr>
      </p:pic>
      <p:pic>
        <p:nvPicPr>
          <p:cNvPr id="237" name="Google Shape;237;p10" descr="Resultado de imaxes para educación icono"/>
          <p:cNvPicPr preferRelativeResize="0"/>
          <p:nvPr/>
        </p:nvPicPr>
        <p:blipFill rotWithShape="1">
          <a:blip r:embed="rId7">
            <a:alphaModFix/>
          </a:blip>
          <a:srcRect/>
          <a:stretch/>
        </p:blipFill>
        <p:spPr>
          <a:xfrm>
            <a:off x="1947240" y="1740600"/>
            <a:ext cx="896040" cy="896040"/>
          </a:xfrm>
          <a:prstGeom prst="rect">
            <a:avLst/>
          </a:prstGeom>
          <a:noFill/>
          <a:ln>
            <a:noFill/>
          </a:ln>
        </p:spPr>
      </p:pic>
      <p:pic>
        <p:nvPicPr>
          <p:cNvPr id="238" name="Google Shape;238;p10"/>
          <p:cNvPicPr preferRelativeResize="0"/>
          <p:nvPr/>
        </p:nvPicPr>
        <p:blipFill rotWithShape="1">
          <a:blip r:embed="rId8">
            <a:alphaModFix/>
          </a:blip>
          <a:srcRect l="67003"/>
          <a:stretch/>
        </p:blipFill>
        <p:spPr>
          <a:xfrm>
            <a:off x="6754680" y="2765520"/>
            <a:ext cx="747360" cy="763200"/>
          </a:xfrm>
          <a:prstGeom prst="rect">
            <a:avLst/>
          </a:prstGeom>
          <a:noFill/>
          <a:ln>
            <a:noFill/>
          </a:ln>
        </p:spPr>
      </p:pic>
      <p:pic>
        <p:nvPicPr>
          <p:cNvPr id="239" name="Google Shape;239;p10"/>
          <p:cNvPicPr preferRelativeResize="0"/>
          <p:nvPr/>
        </p:nvPicPr>
        <p:blipFill rotWithShape="1">
          <a:blip r:embed="rId9">
            <a:alphaModFix/>
          </a:blip>
          <a:srcRect l="-843" r="67422"/>
          <a:stretch/>
        </p:blipFill>
        <p:spPr>
          <a:xfrm>
            <a:off x="6730920" y="1984320"/>
            <a:ext cx="763200" cy="755280"/>
          </a:xfrm>
          <a:prstGeom prst="rect">
            <a:avLst/>
          </a:prstGeom>
          <a:noFill/>
          <a:ln>
            <a:noFill/>
          </a:ln>
        </p:spPr>
      </p:pic>
      <p:pic>
        <p:nvPicPr>
          <p:cNvPr id="240" name="Google Shape;240;p10"/>
          <p:cNvPicPr preferRelativeResize="0"/>
          <p:nvPr/>
        </p:nvPicPr>
        <p:blipFill rotWithShape="1">
          <a:blip r:embed="rId9">
            <a:alphaModFix/>
          </a:blip>
          <a:srcRect l="68318"/>
          <a:stretch/>
        </p:blipFill>
        <p:spPr>
          <a:xfrm>
            <a:off x="7520040" y="1982880"/>
            <a:ext cx="721800" cy="755280"/>
          </a:xfrm>
          <a:prstGeom prst="rect">
            <a:avLst/>
          </a:prstGeom>
          <a:noFill/>
          <a:ln>
            <a:noFill/>
          </a:ln>
        </p:spPr>
      </p:pic>
      <p:pic>
        <p:nvPicPr>
          <p:cNvPr id="241" name="Google Shape;241;p10"/>
          <p:cNvPicPr preferRelativeResize="0"/>
          <p:nvPr/>
        </p:nvPicPr>
        <p:blipFill rotWithShape="1">
          <a:blip r:embed="rId9">
            <a:alphaModFix/>
          </a:blip>
          <a:srcRect l="32965" r="34580"/>
          <a:stretch/>
        </p:blipFill>
        <p:spPr>
          <a:xfrm>
            <a:off x="8278920" y="1992240"/>
            <a:ext cx="740880" cy="755280"/>
          </a:xfrm>
          <a:prstGeom prst="rect">
            <a:avLst/>
          </a:prstGeom>
          <a:noFill/>
          <a:ln>
            <a:noFill/>
          </a:ln>
        </p:spPr>
      </p:pic>
      <p:pic>
        <p:nvPicPr>
          <p:cNvPr id="242" name="Google Shape;242;p10"/>
          <p:cNvPicPr preferRelativeResize="0"/>
          <p:nvPr/>
        </p:nvPicPr>
        <p:blipFill rotWithShape="1">
          <a:blip r:embed="rId8">
            <a:alphaModFix/>
          </a:blip>
          <a:srcRect r="67516"/>
          <a:stretch/>
        </p:blipFill>
        <p:spPr>
          <a:xfrm>
            <a:off x="8283600" y="2771640"/>
            <a:ext cx="736200" cy="763200"/>
          </a:xfrm>
          <a:prstGeom prst="rect">
            <a:avLst/>
          </a:prstGeom>
          <a:noFill/>
          <a:ln>
            <a:noFill/>
          </a:ln>
        </p:spPr>
      </p:pic>
      <p:pic>
        <p:nvPicPr>
          <p:cNvPr id="243" name="Google Shape;243;p10"/>
          <p:cNvPicPr preferRelativeResize="0"/>
          <p:nvPr/>
        </p:nvPicPr>
        <p:blipFill rotWithShape="1">
          <a:blip r:embed="rId8">
            <a:alphaModFix/>
          </a:blip>
          <a:srcRect l="34236" r="32961"/>
          <a:stretch/>
        </p:blipFill>
        <p:spPr>
          <a:xfrm>
            <a:off x="7523280" y="2770200"/>
            <a:ext cx="742680" cy="763200"/>
          </a:xfrm>
          <a:prstGeom prst="rect">
            <a:avLst/>
          </a:prstGeom>
          <a:noFill/>
          <a:ln>
            <a:noFill/>
          </a:ln>
        </p:spPr>
      </p:pic>
      <p:sp>
        <p:nvSpPr>
          <p:cNvPr id="244" name="Google Shape;244;p10"/>
          <p:cNvSpPr/>
          <p:nvPr/>
        </p:nvSpPr>
        <p:spPr>
          <a:xfrm>
            <a:off x="0" y="0"/>
            <a:ext cx="4038120" cy="1142640"/>
          </a:xfrm>
          <a:prstGeom prst="rect">
            <a:avLst/>
          </a:prstGeom>
          <a:solidFill>
            <a:srgbClr val="00800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Estrategia de Promoción de la salud y prevención</a:t>
            </a:r>
            <a:endParaRPr sz="2800" b="0" i="0" u="none" strike="noStrike" cap="none">
              <a:solidFill>
                <a:srgbClr val="000000"/>
              </a:solidFill>
              <a:latin typeface="Arial"/>
              <a:ea typeface="Arial"/>
              <a:cs typeface="Arial"/>
              <a:sym typeface="Arial"/>
            </a:endParaRPr>
          </a:p>
        </p:txBody>
      </p:sp>
      <p:sp>
        <p:nvSpPr>
          <p:cNvPr id="245" name="Google Shape;245;p10"/>
          <p:cNvSpPr/>
          <p:nvPr/>
        </p:nvSpPr>
        <p:spPr>
          <a:xfrm>
            <a:off x="4191120" y="0"/>
            <a:ext cx="4952520" cy="1142640"/>
          </a:xfrm>
          <a:prstGeom prst="rect">
            <a:avLst/>
          </a:prstGeom>
          <a:solidFill>
            <a:srgbClr val="0070C0"/>
          </a:solid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chemeClr val="lt1"/>
                </a:solidFill>
                <a:latin typeface="Calibri"/>
                <a:ea typeface="Calibri"/>
                <a:cs typeface="Calibri"/>
                <a:sym typeface="Calibri"/>
              </a:rPr>
              <a:t>¿en qué consiste?</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10498</Words>
  <Application>Microsoft Office PowerPoint</Application>
  <PresentationFormat>Presentación en pantalla (4:3)</PresentationFormat>
  <Paragraphs>806</Paragraphs>
  <Slides>42</Slides>
  <Notes>42</Notes>
  <HiddenSlides>0</HiddenSlides>
  <MMClips>0</MMClips>
  <ScaleCrop>false</ScaleCrop>
  <HeadingPairs>
    <vt:vector size="8" baseType="variant">
      <vt:variant>
        <vt:lpstr>Fuentes usadas</vt:lpstr>
      </vt:variant>
      <vt:variant>
        <vt:i4>6</vt:i4>
      </vt:variant>
      <vt:variant>
        <vt:lpstr>Tema</vt:lpstr>
      </vt:variant>
      <vt:variant>
        <vt:i4>4</vt:i4>
      </vt:variant>
      <vt:variant>
        <vt:lpstr>Servidores OLE incrustados</vt:lpstr>
      </vt:variant>
      <vt:variant>
        <vt:i4>0</vt:i4>
      </vt:variant>
      <vt:variant>
        <vt:lpstr>Títulos de diapositiva</vt:lpstr>
      </vt:variant>
      <vt:variant>
        <vt:i4>42</vt:i4>
      </vt:variant>
    </vt:vector>
  </HeadingPairs>
  <TitlesOfParts>
    <vt:vector size="52" baseType="lpstr">
      <vt:lpstr>Verdana</vt:lpstr>
      <vt:lpstr>Noto Sans Symbols</vt:lpstr>
      <vt:lpstr>Times New Roman</vt:lpstr>
      <vt:lpstr>Calibri</vt:lpstr>
      <vt:lpstr>Federo</vt:lpstr>
      <vt:lpstr>Arial</vt:lpstr>
      <vt:lpstr>Tema de Office</vt:lpstr>
      <vt:lpstr>Tema de Office</vt:lpstr>
      <vt:lpstr>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Inés Zuza Santacilla</dc:creator>
  <cp:lastModifiedBy>María  Durán Espín</cp:lastModifiedBy>
  <cp:revision>6</cp:revision>
  <dcterms:created xsi:type="dcterms:W3CDTF">2020-06-19T17:15:48Z</dcterms:created>
  <dcterms:modified xsi:type="dcterms:W3CDTF">2025-12-18T13:23:54Z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42</vt:i4>
  </property>
  <property fmtid="{D5CDD505-2E9C-101B-9397-08002B2CF9AE}" pid="3" name="PresentationFormat">
    <vt:lpwstr>Presentación en pantalla (4:3)</vt:lpwstr>
  </property>
  <property fmtid="{D5CDD505-2E9C-101B-9397-08002B2CF9AE}" pid="4" name="Slides">
    <vt:i4>42</vt:i4>
  </property>
</Properties>
</file>